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0" r:id="rId1"/>
  </p:sldMasterIdLst>
  <p:notesMasterIdLst>
    <p:notesMasterId r:id="rId18"/>
  </p:notesMasterIdLst>
  <p:sldIdLst>
    <p:sldId id="302" r:id="rId2"/>
    <p:sldId id="304" r:id="rId3"/>
    <p:sldId id="306" r:id="rId4"/>
    <p:sldId id="305" r:id="rId5"/>
    <p:sldId id="307" r:id="rId6"/>
    <p:sldId id="309" r:id="rId7"/>
    <p:sldId id="319" r:id="rId8"/>
    <p:sldId id="317" r:id="rId9"/>
    <p:sldId id="318" r:id="rId10"/>
    <p:sldId id="314" r:id="rId11"/>
    <p:sldId id="320" r:id="rId12"/>
    <p:sldId id="313" r:id="rId13"/>
    <p:sldId id="316" r:id="rId14"/>
    <p:sldId id="321" r:id="rId15"/>
    <p:sldId id="322" r:id="rId16"/>
    <p:sldId id="323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tandardabschnitt" id="{4489DFBD-AB83-4CDF-AAEA-7F1C92C32F07}">
          <p14:sldIdLst>
            <p14:sldId id="302"/>
            <p14:sldId id="304"/>
            <p14:sldId id="306"/>
            <p14:sldId id="305"/>
            <p14:sldId id="307"/>
            <p14:sldId id="309"/>
            <p14:sldId id="319"/>
            <p14:sldId id="317"/>
            <p14:sldId id="318"/>
            <p14:sldId id="314"/>
            <p14:sldId id="320"/>
            <p14:sldId id="313"/>
            <p14:sldId id="316"/>
          </p14:sldIdLst>
        </p14:section>
        <p14:section name="Vorlagen für AB" id="{C33DDB18-C72D-4CA9-B4E1-2983BC700C1B}">
          <p14:sldIdLst>
            <p14:sldId id="321"/>
            <p14:sldId id="322"/>
            <p14:sldId id="323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00000000-0000-0000-0000-000000000000}" name="Autor" initials="M" userId="Author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48235"/>
    <a:srgbClr val="C5E0B4"/>
    <a:srgbClr val="DFEED6"/>
    <a:srgbClr val="C1D2BA"/>
    <a:srgbClr val="5A4012"/>
    <a:srgbClr val="FFDD00"/>
    <a:srgbClr val="E68A8A"/>
    <a:srgbClr val="F8E0E0"/>
    <a:srgbClr val="FFF5EB"/>
    <a:srgbClr val="FFCB9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07A09C8-0347-4DFE-9D66-50DE85D068FA}" v="3" dt="2025-07-25T07:55:29.521"/>
    <p1510:client id="{96ED879C-C303-4A9B-91DF-2727EBF16593}" v="214" dt="2025-07-24T16:15:05.02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179" autoAdjust="0"/>
    <p:restoredTop sz="76887" autoAdjust="0"/>
  </p:normalViewPr>
  <p:slideViewPr>
    <p:cSldViewPr snapToGrid="0">
      <p:cViewPr varScale="1">
        <p:scale>
          <a:sx n="55" d="100"/>
          <a:sy n="55" d="100"/>
        </p:scale>
        <p:origin x="980" y="48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26" Type="http://schemas.openxmlformats.org/officeDocument/2006/relationships/customXml" Target="../customXml/item2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customXml" Target="../customXml/item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microsoft.com/office/2018/10/relationships/authors" Target="author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microsoft.com/office/2015/10/relationships/revisionInfo" Target="revisionInfo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Relationship Id="rId27" Type="http://schemas.openxmlformats.org/officeDocument/2006/relationships/customXml" Target="../customXml/item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4C51BEA-C714-4AED-9112-4500DB899A85}" type="datetimeFigureOut">
              <a:rPr lang="en-AU" smtClean="0"/>
              <a:t>25/07/2025</a:t>
            </a:fld>
            <a:endParaRPr lang="en-AU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AU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F039DB4-C640-4EE0-A5E6-22F889456E1C}" type="slidenum">
              <a:rPr lang="en-AU" smtClean="0"/>
              <a:t>‹Nr.›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8370025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039DB4-C640-4EE0-A5E6-22F889456E1C}" type="slidenum">
              <a:rPr lang="en-AU" smtClean="0"/>
              <a:t>2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89599054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039DB4-C640-4EE0-A5E6-22F889456E1C}" type="slidenum">
              <a:rPr lang="en-AU" smtClean="0"/>
              <a:t>12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92038345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039DB4-C640-4EE0-A5E6-22F889456E1C}" type="slidenum">
              <a:rPr lang="en-AU" smtClean="0"/>
              <a:t>13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38115405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AT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039DB4-C640-4EE0-A5E6-22F889456E1C}" type="slidenum">
              <a:rPr lang="en-AU" smtClean="0"/>
              <a:t>14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05054012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92730DE-5276-FDE6-2C25-8EF1362FA1D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>
            <a:extLst>
              <a:ext uri="{FF2B5EF4-FFF2-40B4-BE49-F238E27FC236}">
                <a16:creationId xmlns:a16="http://schemas.microsoft.com/office/drawing/2014/main" id="{1304FDF0-FA7D-3936-1F0A-1FD4A30A655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>
            <a:extLst>
              <a:ext uri="{FF2B5EF4-FFF2-40B4-BE49-F238E27FC236}">
                <a16:creationId xmlns:a16="http://schemas.microsoft.com/office/drawing/2014/main" id="{88A57698-2F5B-081E-D222-A8F02F1FD7B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055A123B-85B8-643F-0E0E-16B242C0C42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039DB4-C640-4EE0-A5E6-22F889456E1C}" type="slidenum">
              <a:rPr lang="en-AU" smtClean="0"/>
              <a:t>15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55566418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86F4D6B-DD22-422D-3734-B983825D58B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>
            <a:extLst>
              <a:ext uri="{FF2B5EF4-FFF2-40B4-BE49-F238E27FC236}">
                <a16:creationId xmlns:a16="http://schemas.microsoft.com/office/drawing/2014/main" id="{CC726AB0-B124-D1FD-A912-CAA52D84957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>
            <a:extLst>
              <a:ext uri="{FF2B5EF4-FFF2-40B4-BE49-F238E27FC236}">
                <a16:creationId xmlns:a16="http://schemas.microsoft.com/office/drawing/2014/main" id="{DE7B2AA7-6E10-DCAA-B32E-8BFA2BF3C98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04A3642A-209D-BFB3-78B4-6D261F80A57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039DB4-C640-4EE0-A5E6-22F889456E1C}" type="slidenum">
              <a:rPr lang="en-AU" smtClean="0"/>
              <a:t>16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68148794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039DB4-C640-4EE0-A5E6-22F889456E1C}" type="slidenum">
              <a:rPr lang="en-AU" smtClean="0"/>
              <a:t>3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88625548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Link zur Website https://stroeck.at</a:t>
            </a:r>
          </a:p>
          <a:p>
            <a:r>
              <a:rPr lang="de-DE" dirty="0"/>
              <a:t>Link zu TikTok https://www.tiktok.com/@stroeckbrot</a:t>
            </a:r>
          </a:p>
          <a:p>
            <a:r>
              <a:rPr lang="de-DE" dirty="0"/>
              <a:t>Link zu Instagram https://www.instagram.com/stroeckbrot/?hl=de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039DB4-C640-4EE0-A5E6-22F889456E1C}" type="slidenum">
              <a:rPr lang="en-AU" smtClean="0"/>
              <a:t>5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68453480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039DB4-C640-4EE0-A5E6-22F889456E1C}" type="slidenum">
              <a:rPr lang="en-AU" smtClean="0"/>
              <a:t>6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59845450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039DB4-C640-4EE0-A5E6-22F889456E1C}" type="slidenum">
              <a:rPr lang="en-AU" smtClean="0"/>
              <a:t>7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31162835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Alternative Folie für die Wiederholung von Gewinn und Verlust.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039DB4-C640-4EE0-A5E6-22F889456E1C}" type="slidenum">
              <a:rPr lang="en-AU" smtClean="0"/>
              <a:t>8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83896963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039DB4-C640-4EE0-A5E6-22F889456E1C}" type="slidenum">
              <a:rPr lang="en-AU" smtClean="0"/>
              <a:t>9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71008047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039DB4-C640-4EE0-A5E6-22F889456E1C}" type="slidenum">
              <a:rPr lang="en-AU" smtClean="0"/>
              <a:t>10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31571962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2BB27D9-1B47-9125-3738-38D316AAF7E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>
            <a:extLst>
              <a:ext uri="{FF2B5EF4-FFF2-40B4-BE49-F238E27FC236}">
                <a16:creationId xmlns:a16="http://schemas.microsoft.com/office/drawing/2014/main" id="{3F7A2D31-0B19-47BC-F6B1-E54EFB60F23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>
            <a:extLst>
              <a:ext uri="{FF2B5EF4-FFF2-40B4-BE49-F238E27FC236}">
                <a16:creationId xmlns:a16="http://schemas.microsoft.com/office/drawing/2014/main" id="{060B8366-7B53-D983-D055-F982D79BE08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A0C7BF0B-4DD7-04D3-D9EE-00BDE9C8EA9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039DB4-C640-4EE0-A5E6-22F889456E1C}" type="slidenum">
              <a:rPr lang="en-AU" smtClean="0"/>
              <a:t>11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7250721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3464ABD-7F6F-CB5C-BB82-49BD8AC5B98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417379"/>
            <a:ext cx="9144000" cy="1092584"/>
          </a:xfrm>
        </p:spPr>
        <p:txBody>
          <a:bodyPr anchor="b">
            <a:normAutofit/>
          </a:bodyPr>
          <a:lstStyle>
            <a:lvl1pPr algn="ctr">
              <a:defRPr sz="5400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Mastertitelformat bearbeiten</a:t>
            </a:r>
            <a:endParaRPr lang="de-AT" dirty="0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7189A1FF-69B3-5ED1-F08E-06B48DAD68B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Master-Untertitelformat bearbeiten</a:t>
            </a:r>
            <a:endParaRPr lang="de-AT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AED2F7CC-F5E0-9E58-F49E-0CD0DC1114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72AFC8-71AF-4FA8-81EA-9CC1D8591C18}" type="datetime1">
              <a:rPr lang="de-AT" smtClean="0"/>
              <a:t>25.07.2025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69FC7B56-405B-CEC6-5F70-96042FC7A9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3932A690-45BC-2082-EF1E-F00BF76E38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23FFEC-42AF-4C5F-8FEB-D69D9B6A7C04}" type="slidenum">
              <a:rPr lang="de-AT" smtClean="0"/>
              <a:t>‹Nr.›</a:t>
            </a:fld>
            <a:endParaRPr lang="de-AT"/>
          </a:p>
        </p:txBody>
      </p:sp>
      <p:pic>
        <p:nvPicPr>
          <p:cNvPr id="7" name="Grafik 6" descr="Ein Bild, das Grafiken, Schrift, Grafikdesign, Text enthält.&#10;&#10;Automatisch generierte Beschreibung">
            <a:extLst>
              <a:ext uri="{FF2B5EF4-FFF2-40B4-BE49-F238E27FC236}">
                <a16:creationId xmlns:a16="http://schemas.microsoft.com/office/drawing/2014/main" id="{A980B4CC-8D7F-A554-4EC3-2DE1719F4FA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 bwMode="auto">
          <a:xfrm>
            <a:off x="7376160" y="1825625"/>
            <a:ext cx="1234440" cy="706755"/>
          </a:xfrm>
          <a:prstGeom prst="rect">
            <a:avLst/>
          </a:prstGeom>
        </p:spPr>
      </p:pic>
      <p:pic>
        <p:nvPicPr>
          <p:cNvPr id="8" name="Grafik 7" descr="Ein Bild, das Text, Schrift, Screenshot, weiß enthält.&#10;&#10;Automatisch generierte Beschreibung">
            <a:extLst>
              <a:ext uri="{FF2B5EF4-FFF2-40B4-BE49-F238E27FC236}">
                <a16:creationId xmlns:a16="http://schemas.microsoft.com/office/drawing/2014/main" id="{82BC6F5F-CAC9-79C0-6347-07C26E381833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5200" y="2028825"/>
            <a:ext cx="3634740" cy="51117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53194069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BA9223D-CB3E-BEA4-08F0-FB556A9E06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81037"/>
            <a:ext cx="10515600" cy="1009651"/>
          </a:xfrm>
        </p:spPr>
        <p:txBody>
          <a:bodyPr/>
          <a:lstStyle>
            <a:lvl1pPr>
              <a:defRPr>
                <a:solidFill>
                  <a:schemeClr val="accent6">
                    <a:lumMod val="75000"/>
                  </a:schemeClr>
                </a:solidFill>
              </a:defRPr>
            </a:lvl1pPr>
          </a:lstStyle>
          <a:p>
            <a:r>
              <a:rPr lang="de-DE" dirty="0"/>
              <a:t>Mastertitelformat bearbeiten</a:t>
            </a:r>
            <a:endParaRPr lang="de-AT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DC1F9A8B-94A7-632E-1EA3-65E85F45FE2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AT" dirty="0"/>
          </a:p>
        </p:txBody>
      </p:sp>
      <p:cxnSp>
        <p:nvCxnSpPr>
          <p:cNvPr id="10" name="Gerader Verbinder 9">
            <a:extLst>
              <a:ext uri="{FF2B5EF4-FFF2-40B4-BE49-F238E27FC236}">
                <a16:creationId xmlns:a16="http://schemas.microsoft.com/office/drawing/2014/main" id="{F1985109-0A2E-F212-F0F2-07023400DE4F}"/>
              </a:ext>
            </a:extLst>
          </p:cNvPr>
          <p:cNvCxnSpPr>
            <a:cxnSpLocks/>
          </p:cNvCxnSpPr>
          <p:nvPr userDrawn="1"/>
        </p:nvCxnSpPr>
        <p:spPr>
          <a:xfrm>
            <a:off x="79513" y="6356350"/>
            <a:ext cx="12016409" cy="0"/>
          </a:xfrm>
          <a:prstGeom prst="line">
            <a:avLst/>
          </a:prstGeom>
          <a:ln w="127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Foliennummernplatzhalter 6">
            <a:extLst>
              <a:ext uri="{FF2B5EF4-FFF2-40B4-BE49-F238E27FC236}">
                <a16:creationId xmlns:a16="http://schemas.microsoft.com/office/drawing/2014/main" id="{F75EEA99-345C-9BAC-DBEF-480535F95E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4C23FFEC-42AF-4C5F-8FEB-D69D9B6A7C04}" type="slidenum">
              <a:rPr lang="de-AT" smtClean="0"/>
              <a:t>‹Nr.›</a:t>
            </a:fld>
            <a:endParaRPr lang="de-AT"/>
          </a:p>
        </p:txBody>
      </p:sp>
      <p:pic>
        <p:nvPicPr>
          <p:cNvPr id="15" name="Grafik 14">
            <a:extLst>
              <a:ext uri="{FF2B5EF4-FFF2-40B4-BE49-F238E27FC236}">
                <a16:creationId xmlns:a16="http://schemas.microsoft.com/office/drawing/2014/main" id="{60C9D91D-6318-29C5-897A-0131B70D606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35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220605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D3773ED8-578A-EAF3-1031-2E9629BBEA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7CB653-35AB-42A8-820C-A4395AEC0D50}" type="datetime1">
              <a:rPr lang="de-AT" smtClean="0"/>
              <a:t>25.07.2025</a:t>
            </a:fld>
            <a:endParaRPr lang="de-AT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21E32D6F-3340-3CE3-4C95-55B977A147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9E2DD9E9-541E-8FB3-152C-100D02767D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23FFEC-42AF-4C5F-8FEB-D69D9B6A7C04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63722936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A81CE185-5458-C32E-F998-3C23CB000B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BC9889F1-8313-4686-9FC8-C59AEB8C1D9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A833E04D-BF2D-0644-EDBB-869B64538C4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9D1594-A142-473C-8999-B68A3E6D610E}" type="datetime1">
              <a:rPr lang="de-AT" smtClean="0"/>
              <a:t>25.07.2025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BD313F64-D68B-6A33-94F2-1FA989C397A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AT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926A613-7E35-9D31-D730-23A8C3B37B8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23FFEC-42AF-4C5F-8FEB-D69D9B6A7C04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0733740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7" r:id="rId3"/>
  </p:sldLayoutIdLst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7.sv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3.svg"/><Relationship Id="rId3" Type="http://schemas.openxmlformats.org/officeDocument/2006/relationships/image" Target="../media/image48.png"/><Relationship Id="rId7" Type="http://schemas.openxmlformats.org/officeDocument/2006/relationships/image" Target="../media/image5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1.svg"/><Relationship Id="rId5" Type="http://schemas.openxmlformats.org/officeDocument/2006/relationships/image" Target="../media/image50.png"/><Relationship Id="rId4" Type="http://schemas.openxmlformats.org/officeDocument/2006/relationships/image" Target="../media/image49.sv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3.svg"/><Relationship Id="rId3" Type="http://schemas.openxmlformats.org/officeDocument/2006/relationships/image" Target="../media/image48.png"/><Relationship Id="rId7" Type="http://schemas.openxmlformats.org/officeDocument/2006/relationships/image" Target="../media/image5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1.svg"/><Relationship Id="rId5" Type="http://schemas.openxmlformats.org/officeDocument/2006/relationships/image" Target="../media/image50.png"/><Relationship Id="rId4" Type="http://schemas.openxmlformats.org/officeDocument/2006/relationships/image" Target="../media/image49.sv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svg"/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svg"/><Relationship Id="rId5" Type="http://schemas.openxmlformats.org/officeDocument/2006/relationships/image" Target="../media/image16.png"/><Relationship Id="rId4" Type="http://schemas.openxmlformats.org/officeDocument/2006/relationships/image" Target="../media/image15.sv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svg"/><Relationship Id="rId13" Type="http://schemas.openxmlformats.org/officeDocument/2006/relationships/image" Target="../media/image40.png"/><Relationship Id="rId18" Type="http://schemas.openxmlformats.org/officeDocument/2006/relationships/image" Target="../media/image43.svg"/><Relationship Id="rId3" Type="http://schemas.openxmlformats.org/officeDocument/2006/relationships/image" Target="../media/image32.png"/><Relationship Id="rId7" Type="http://schemas.openxmlformats.org/officeDocument/2006/relationships/image" Target="../media/image36.png"/><Relationship Id="rId12" Type="http://schemas.openxmlformats.org/officeDocument/2006/relationships/image" Target="../media/image9.svg"/><Relationship Id="rId17" Type="http://schemas.openxmlformats.org/officeDocument/2006/relationships/image" Target="../media/image42.png"/><Relationship Id="rId2" Type="http://schemas.openxmlformats.org/officeDocument/2006/relationships/notesSlide" Target="../notesSlides/notesSlide13.xml"/><Relationship Id="rId16" Type="http://schemas.openxmlformats.org/officeDocument/2006/relationships/image" Target="../media/image11.svg"/><Relationship Id="rId20" Type="http://schemas.openxmlformats.org/officeDocument/2006/relationships/image" Target="../media/image45.sv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5.svg"/><Relationship Id="rId11" Type="http://schemas.openxmlformats.org/officeDocument/2006/relationships/image" Target="../media/image8.png"/><Relationship Id="rId5" Type="http://schemas.openxmlformats.org/officeDocument/2006/relationships/image" Target="../media/image34.png"/><Relationship Id="rId15" Type="http://schemas.openxmlformats.org/officeDocument/2006/relationships/image" Target="../media/image10.png"/><Relationship Id="rId10" Type="http://schemas.openxmlformats.org/officeDocument/2006/relationships/image" Target="../media/image39.svg"/><Relationship Id="rId19" Type="http://schemas.openxmlformats.org/officeDocument/2006/relationships/image" Target="../media/image44.png"/><Relationship Id="rId4" Type="http://schemas.openxmlformats.org/officeDocument/2006/relationships/image" Target="../media/image33.svg"/><Relationship Id="rId9" Type="http://schemas.openxmlformats.org/officeDocument/2006/relationships/image" Target="../media/image38.png"/><Relationship Id="rId14" Type="http://schemas.openxmlformats.org/officeDocument/2006/relationships/image" Target="../media/image41.sv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sv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sv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svg"/><Relationship Id="rId7" Type="http://schemas.openxmlformats.org/officeDocument/2006/relationships/image" Target="../media/image19.sv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17.svg"/><Relationship Id="rId4" Type="http://schemas.openxmlformats.org/officeDocument/2006/relationships/image" Target="../media/image16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image" Target="../media/image5.png"/><Relationship Id="rId7" Type="http://schemas.openxmlformats.org/officeDocument/2006/relationships/image" Target="../media/image23.svg"/><Relationship Id="rId12" Type="http://schemas.openxmlformats.org/officeDocument/2006/relationships/image" Target="../media/image2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11" Type="http://schemas.openxmlformats.org/officeDocument/2006/relationships/image" Target="../media/image27.png"/><Relationship Id="rId5" Type="http://schemas.openxmlformats.org/officeDocument/2006/relationships/image" Target="../media/image21.svg"/><Relationship Id="rId10" Type="http://schemas.openxmlformats.org/officeDocument/2006/relationships/image" Target="../media/image26.png"/><Relationship Id="rId4" Type="http://schemas.openxmlformats.org/officeDocument/2006/relationships/image" Target="../media/image20.png"/><Relationship Id="rId9" Type="http://schemas.openxmlformats.org/officeDocument/2006/relationships/image" Target="../media/image25.sv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9.png"/><Relationship Id="rId4" Type="http://schemas.openxmlformats.org/officeDocument/2006/relationships/image" Target="../media/image31.sv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sv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png"/><Relationship Id="rId13" Type="http://schemas.openxmlformats.org/officeDocument/2006/relationships/image" Target="../media/image9.svg"/><Relationship Id="rId18" Type="http://schemas.openxmlformats.org/officeDocument/2006/relationships/image" Target="../media/image42.png"/><Relationship Id="rId3" Type="http://schemas.openxmlformats.org/officeDocument/2006/relationships/image" Target="../media/image5.png"/><Relationship Id="rId21" Type="http://schemas.openxmlformats.org/officeDocument/2006/relationships/image" Target="../media/image45.svg"/><Relationship Id="rId7" Type="http://schemas.openxmlformats.org/officeDocument/2006/relationships/image" Target="../media/image35.svg"/><Relationship Id="rId12" Type="http://schemas.openxmlformats.org/officeDocument/2006/relationships/image" Target="../media/image8.png"/><Relationship Id="rId17" Type="http://schemas.openxmlformats.org/officeDocument/2006/relationships/image" Target="../media/image11.svg"/><Relationship Id="rId2" Type="http://schemas.openxmlformats.org/officeDocument/2006/relationships/notesSlide" Target="../notesSlides/notesSlide7.xml"/><Relationship Id="rId16" Type="http://schemas.openxmlformats.org/officeDocument/2006/relationships/image" Target="../media/image10.png"/><Relationship Id="rId20" Type="http://schemas.openxmlformats.org/officeDocument/2006/relationships/image" Target="../media/image4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png"/><Relationship Id="rId11" Type="http://schemas.openxmlformats.org/officeDocument/2006/relationships/image" Target="../media/image39.svg"/><Relationship Id="rId5" Type="http://schemas.openxmlformats.org/officeDocument/2006/relationships/image" Target="../media/image33.svg"/><Relationship Id="rId15" Type="http://schemas.openxmlformats.org/officeDocument/2006/relationships/image" Target="../media/image41.svg"/><Relationship Id="rId10" Type="http://schemas.openxmlformats.org/officeDocument/2006/relationships/image" Target="../media/image38.png"/><Relationship Id="rId19" Type="http://schemas.openxmlformats.org/officeDocument/2006/relationships/image" Target="../media/image43.svg"/><Relationship Id="rId4" Type="http://schemas.openxmlformats.org/officeDocument/2006/relationships/image" Target="../media/image32.png"/><Relationship Id="rId9" Type="http://schemas.openxmlformats.org/officeDocument/2006/relationships/image" Target="../media/image37.svg"/><Relationship Id="rId14" Type="http://schemas.openxmlformats.org/officeDocument/2006/relationships/image" Target="../media/image4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1">
            <a:extLst>
              <a:ext uri="{FF2B5EF4-FFF2-40B4-BE49-F238E27FC236}">
                <a16:creationId xmlns:a16="http://schemas.microsoft.com/office/drawing/2014/main" id="{7F698E97-4177-7423-173F-79C58E011B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82557" y="2827290"/>
            <a:ext cx="10826885" cy="748766"/>
          </a:xfrm>
        </p:spPr>
        <p:txBody>
          <a:bodyPr>
            <a:normAutofit/>
          </a:bodyPr>
          <a:lstStyle/>
          <a:p>
            <a:r>
              <a:rPr lang="de-AT" sz="3000" dirty="0"/>
              <a:t>Lernstrecke 2: Unternehmen &amp; staatlicher Ordnungsrahmen</a:t>
            </a:r>
          </a:p>
        </p:txBody>
      </p:sp>
      <p:sp>
        <p:nvSpPr>
          <p:cNvPr id="9" name="Untertitel 2">
            <a:extLst>
              <a:ext uri="{FF2B5EF4-FFF2-40B4-BE49-F238E27FC236}">
                <a16:creationId xmlns:a16="http://schemas.microsoft.com/office/drawing/2014/main" id="{3797D8FD-3D6B-8B06-65AA-790EC339C61B}"/>
              </a:ext>
            </a:extLst>
          </p:cNvPr>
          <p:cNvSpPr txBox="1">
            <a:spLocks/>
          </p:cNvSpPr>
          <p:nvPr/>
        </p:nvSpPr>
        <p:spPr>
          <a:xfrm>
            <a:off x="1523999" y="3759534"/>
            <a:ext cx="9144000" cy="16557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AT" sz="4900" dirty="0"/>
              <a:t>Unternehmensziele</a:t>
            </a:r>
          </a:p>
        </p:txBody>
      </p:sp>
    </p:spTree>
    <p:extLst>
      <p:ext uri="{BB962C8B-B14F-4D97-AF65-F5344CB8AC3E}">
        <p14:creationId xmlns:p14="http://schemas.microsoft.com/office/powerpoint/2010/main" val="306605365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51D5FA0-890A-08A1-CCB0-FBC86054C9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tabLst>
                <a:tab pos="3238500" algn="l"/>
              </a:tabLst>
            </a:pPr>
            <a:r>
              <a:rPr lang="de-DE" dirty="0"/>
              <a:t>Arten von Kosten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F5D7EB44-A414-94C0-3E5D-028F703857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23FFEC-42AF-4C5F-8FEB-D69D9B6A7C04}" type="slidenum">
              <a:rPr lang="de-AT" smtClean="0"/>
              <a:t>10</a:t>
            </a:fld>
            <a:endParaRPr lang="de-AT"/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624DEABD-0C1F-EE3A-C1F1-17A15F774766}"/>
              </a:ext>
            </a:extLst>
          </p:cNvPr>
          <p:cNvSpPr txBox="1"/>
          <p:nvPr/>
        </p:nvSpPr>
        <p:spPr>
          <a:xfrm>
            <a:off x="1523193" y="1796626"/>
            <a:ext cx="9485376" cy="830997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r>
              <a:rPr lang="de-DE" sz="2400" dirty="0"/>
              <a:t>Kosten können auch nach anderen Kriterien gegliedert werden:</a:t>
            </a:r>
          </a:p>
          <a:p>
            <a:r>
              <a:rPr lang="de-DE" sz="2400" dirty="0"/>
              <a:t>z.B. in fixe und variable Kosten</a:t>
            </a:r>
          </a:p>
        </p:txBody>
      </p:sp>
      <p:sp>
        <p:nvSpPr>
          <p:cNvPr id="29" name="Rechteck 28">
            <a:extLst>
              <a:ext uri="{FF2B5EF4-FFF2-40B4-BE49-F238E27FC236}">
                <a16:creationId xmlns:a16="http://schemas.microsoft.com/office/drawing/2014/main" id="{D8A2FC90-E072-792B-7DC7-1FF5710A7861}"/>
              </a:ext>
            </a:extLst>
          </p:cNvPr>
          <p:cNvSpPr/>
          <p:nvPr/>
        </p:nvSpPr>
        <p:spPr>
          <a:xfrm>
            <a:off x="1159809" y="2908909"/>
            <a:ext cx="4766310" cy="3103963"/>
          </a:xfrm>
          <a:custGeom>
            <a:avLst/>
            <a:gdLst>
              <a:gd name="connsiteX0" fmla="*/ 0 w 4766310"/>
              <a:gd name="connsiteY0" fmla="*/ 0 h 3103963"/>
              <a:gd name="connsiteX1" fmla="*/ 585575 w 4766310"/>
              <a:gd name="connsiteY1" fmla="*/ 0 h 3103963"/>
              <a:gd name="connsiteX2" fmla="*/ 1123487 w 4766310"/>
              <a:gd name="connsiteY2" fmla="*/ 0 h 3103963"/>
              <a:gd name="connsiteX3" fmla="*/ 1756726 w 4766310"/>
              <a:gd name="connsiteY3" fmla="*/ 0 h 3103963"/>
              <a:gd name="connsiteX4" fmla="*/ 2485290 w 4766310"/>
              <a:gd name="connsiteY4" fmla="*/ 0 h 3103963"/>
              <a:gd name="connsiteX5" fmla="*/ 3023202 w 4766310"/>
              <a:gd name="connsiteY5" fmla="*/ 0 h 3103963"/>
              <a:gd name="connsiteX6" fmla="*/ 3656441 w 4766310"/>
              <a:gd name="connsiteY6" fmla="*/ 0 h 3103963"/>
              <a:gd name="connsiteX7" fmla="*/ 4766310 w 4766310"/>
              <a:gd name="connsiteY7" fmla="*/ 0 h 3103963"/>
              <a:gd name="connsiteX8" fmla="*/ 4766310 w 4766310"/>
              <a:gd name="connsiteY8" fmla="*/ 651832 h 3103963"/>
              <a:gd name="connsiteX9" fmla="*/ 4766310 w 4766310"/>
              <a:gd name="connsiteY9" fmla="*/ 1179506 h 3103963"/>
              <a:gd name="connsiteX10" fmla="*/ 4766310 w 4766310"/>
              <a:gd name="connsiteY10" fmla="*/ 1862378 h 3103963"/>
              <a:gd name="connsiteX11" fmla="*/ 4766310 w 4766310"/>
              <a:gd name="connsiteY11" fmla="*/ 2483170 h 3103963"/>
              <a:gd name="connsiteX12" fmla="*/ 4766310 w 4766310"/>
              <a:gd name="connsiteY12" fmla="*/ 3103963 h 3103963"/>
              <a:gd name="connsiteX13" fmla="*/ 4037745 w 4766310"/>
              <a:gd name="connsiteY13" fmla="*/ 3103963 h 3103963"/>
              <a:gd name="connsiteX14" fmla="*/ 3452170 w 4766310"/>
              <a:gd name="connsiteY14" fmla="*/ 3103963 h 3103963"/>
              <a:gd name="connsiteX15" fmla="*/ 2914258 w 4766310"/>
              <a:gd name="connsiteY15" fmla="*/ 3103963 h 3103963"/>
              <a:gd name="connsiteX16" fmla="*/ 2233357 w 4766310"/>
              <a:gd name="connsiteY16" fmla="*/ 3103963 h 3103963"/>
              <a:gd name="connsiteX17" fmla="*/ 1457129 w 4766310"/>
              <a:gd name="connsiteY17" fmla="*/ 3103963 h 3103963"/>
              <a:gd name="connsiteX18" fmla="*/ 871554 w 4766310"/>
              <a:gd name="connsiteY18" fmla="*/ 3103963 h 3103963"/>
              <a:gd name="connsiteX19" fmla="*/ 0 w 4766310"/>
              <a:gd name="connsiteY19" fmla="*/ 3103963 h 3103963"/>
              <a:gd name="connsiteX20" fmla="*/ 0 w 4766310"/>
              <a:gd name="connsiteY20" fmla="*/ 2545250 h 3103963"/>
              <a:gd name="connsiteX21" fmla="*/ 0 w 4766310"/>
              <a:gd name="connsiteY21" fmla="*/ 1986536 h 3103963"/>
              <a:gd name="connsiteX22" fmla="*/ 0 w 4766310"/>
              <a:gd name="connsiteY22" fmla="*/ 1427823 h 3103963"/>
              <a:gd name="connsiteX23" fmla="*/ 0 w 4766310"/>
              <a:gd name="connsiteY23" fmla="*/ 869110 h 3103963"/>
              <a:gd name="connsiteX24" fmla="*/ 0 w 4766310"/>
              <a:gd name="connsiteY24" fmla="*/ 0 h 31039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4766310" h="3103963" fill="none" extrusionOk="0">
                <a:moveTo>
                  <a:pt x="0" y="0"/>
                </a:moveTo>
                <a:cubicBezTo>
                  <a:pt x="219006" y="28520"/>
                  <a:pt x="347526" y="-22185"/>
                  <a:pt x="585575" y="0"/>
                </a:cubicBezTo>
                <a:cubicBezTo>
                  <a:pt x="823625" y="22185"/>
                  <a:pt x="903435" y="-3704"/>
                  <a:pt x="1123487" y="0"/>
                </a:cubicBezTo>
                <a:cubicBezTo>
                  <a:pt x="1343539" y="3704"/>
                  <a:pt x="1490409" y="-14698"/>
                  <a:pt x="1756726" y="0"/>
                </a:cubicBezTo>
                <a:cubicBezTo>
                  <a:pt x="2023043" y="14698"/>
                  <a:pt x="2174354" y="6902"/>
                  <a:pt x="2485290" y="0"/>
                </a:cubicBezTo>
                <a:cubicBezTo>
                  <a:pt x="2796226" y="-6902"/>
                  <a:pt x="2769490" y="-16993"/>
                  <a:pt x="3023202" y="0"/>
                </a:cubicBezTo>
                <a:cubicBezTo>
                  <a:pt x="3276914" y="16993"/>
                  <a:pt x="3425894" y="5380"/>
                  <a:pt x="3656441" y="0"/>
                </a:cubicBezTo>
                <a:cubicBezTo>
                  <a:pt x="3886988" y="-5380"/>
                  <a:pt x="4266547" y="-12180"/>
                  <a:pt x="4766310" y="0"/>
                </a:cubicBezTo>
                <a:cubicBezTo>
                  <a:pt x="4742432" y="212984"/>
                  <a:pt x="4768344" y="438961"/>
                  <a:pt x="4766310" y="651832"/>
                </a:cubicBezTo>
                <a:cubicBezTo>
                  <a:pt x="4764276" y="864703"/>
                  <a:pt x="4754486" y="939460"/>
                  <a:pt x="4766310" y="1179506"/>
                </a:cubicBezTo>
                <a:cubicBezTo>
                  <a:pt x="4778134" y="1419552"/>
                  <a:pt x="4778020" y="1599746"/>
                  <a:pt x="4766310" y="1862378"/>
                </a:cubicBezTo>
                <a:cubicBezTo>
                  <a:pt x="4754600" y="2125010"/>
                  <a:pt x="4737965" y="2195497"/>
                  <a:pt x="4766310" y="2483170"/>
                </a:cubicBezTo>
                <a:cubicBezTo>
                  <a:pt x="4794655" y="2770843"/>
                  <a:pt x="4755377" y="2900387"/>
                  <a:pt x="4766310" y="3103963"/>
                </a:cubicBezTo>
                <a:cubicBezTo>
                  <a:pt x="4507420" y="3069281"/>
                  <a:pt x="4396836" y="3129034"/>
                  <a:pt x="4037745" y="3103963"/>
                </a:cubicBezTo>
                <a:cubicBezTo>
                  <a:pt x="3678654" y="3078892"/>
                  <a:pt x="3744723" y="3130698"/>
                  <a:pt x="3452170" y="3103963"/>
                </a:cubicBezTo>
                <a:cubicBezTo>
                  <a:pt x="3159618" y="3077228"/>
                  <a:pt x="3133745" y="3104476"/>
                  <a:pt x="2914258" y="3103963"/>
                </a:cubicBezTo>
                <a:cubicBezTo>
                  <a:pt x="2694771" y="3103450"/>
                  <a:pt x="2487935" y="3073083"/>
                  <a:pt x="2233357" y="3103963"/>
                </a:cubicBezTo>
                <a:cubicBezTo>
                  <a:pt x="1978779" y="3134843"/>
                  <a:pt x="1818247" y="3112417"/>
                  <a:pt x="1457129" y="3103963"/>
                </a:cubicBezTo>
                <a:cubicBezTo>
                  <a:pt x="1096011" y="3095509"/>
                  <a:pt x="1064484" y="3103837"/>
                  <a:pt x="871554" y="3103963"/>
                </a:cubicBezTo>
                <a:cubicBezTo>
                  <a:pt x="678625" y="3104089"/>
                  <a:pt x="399224" y="3101347"/>
                  <a:pt x="0" y="3103963"/>
                </a:cubicBezTo>
                <a:cubicBezTo>
                  <a:pt x="26952" y="2864971"/>
                  <a:pt x="-21277" y="2664547"/>
                  <a:pt x="0" y="2545250"/>
                </a:cubicBezTo>
                <a:cubicBezTo>
                  <a:pt x="21277" y="2425953"/>
                  <a:pt x="27876" y="2209274"/>
                  <a:pt x="0" y="1986536"/>
                </a:cubicBezTo>
                <a:cubicBezTo>
                  <a:pt x="-27876" y="1763798"/>
                  <a:pt x="25846" y="1596054"/>
                  <a:pt x="0" y="1427823"/>
                </a:cubicBezTo>
                <a:cubicBezTo>
                  <a:pt x="-25846" y="1259592"/>
                  <a:pt x="-15261" y="1099132"/>
                  <a:pt x="0" y="869110"/>
                </a:cubicBezTo>
                <a:cubicBezTo>
                  <a:pt x="15261" y="639088"/>
                  <a:pt x="27556" y="197879"/>
                  <a:pt x="0" y="0"/>
                </a:cubicBezTo>
                <a:close/>
              </a:path>
              <a:path w="4766310" h="3103963" stroke="0" extrusionOk="0">
                <a:moveTo>
                  <a:pt x="0" y="0"/>
                </a:moveTo>
                <a:cubicBezTo>
                  <a:pt x="207294" y="17127"/>
                  <a:pt x="396651" y="1588"/>
                  <a:pt x="585575" y="0"/>
                </a:cubicBezTo>
                <a:cubicBezTo>
                  <a:pt x="774499" y="-1588"/>
                  <a:pt x="870279" y="2897"/>
                  <a:pt x="1123487" y="0"/>
                </a:cubicBezTo>
                <a:cubicBezTo>
                  <a:pt x="1376695" y="-2897"/>
                  <a:pt x="1600070" y="22303"/>
                  <a:pt x="1804389" y="0"/>
                </a:cubicBezTo>
                <a:cubicBezTo>
                  <a:pt x="2008708" y="-22303"/>
                  <a:pt x="2237726" y="1163"/>
                  <a:pt x="2580616" y="0"/>
                </a:cubicBezTo>
                <a:cubicBezTo>
                  <a:pt x="2923506" y="-1163"/>
                  <a:pt x="3113913" y="-17075"/>
                  <a:pt x="3309181" y="0"/>
                </a:cubicBezTo>
                <a:cubicBezTo>
                  <a:pt x="3504449" y="17075"/>
                  <a:pt x="3824822" y="13010"/>
                  <a:pt x="4085409" y="0"/>
                </a:cubicBezTo>
                <a:cubicBezTo>
                  <a:pt x="4345996" y="-13010"/>
                  <a:pt x="4623612" y="122"/>
                  <a:pt x="4766310" y="0"/>
                </a:cubicBezTo>
                <a:cubicBezTo>
                  <a:pt x="4794361" y="169880"/>
                  <a:pt x="4776516" y="330968"/>
                  <a:pt x="4766310" y="589753"/>
                </a:cubicBezTo>
                <a:cubicBezTo>
                  <a:pt x="4756104" y="848538"/>
                  <a:pt x="4798459" y="1122456"/>
                  <a:pt x="4766310" y="1272625"/>
                </a:cubicBezTo>
                <a:cubicBezTo>
                  <a:pt x="4734161" y="1422794"/>
                  <a:pt x="4760502" y="1668796"/>
                  <a:pt x="4766310" y="1831338"/>
                </a:cubicBezTo>
                <a:cubicBezTo>
                  <a:pt x="4772118" y="1993880"/>
                  <a:pt x="4747130" y="2193528"/>
                  <a:pt x="4766310" y="2359012"/>
                </a:cubicBezTo>
                <a:cubicBezTo>
                  <a:pt x="4785490" y="2524496"/>
                  <a:pt x="4740005" y="2903889"/>
                  <a:pt x="4766310" y="3103963"/>
                </a:cubicBezTo>
                <a:cubicBezTo>
                  <a:pt x="4491754" y="3123357"/>
                  <a:pt x="4315877" y="3109608"/>
                  <a:pt x="4133072" y="3103963"/>
                </a:cubicBezTo>
                <a:cubicBezTo>
                  <a:pt x="3950267" y="3098318"/>
                  <a:pt x="3669572" y="3080278"/>
                  <a:pt x="3499833" y="3103963"/>
                </a:cubicBezTo>
                <a:cubicBezTo>
                  <a:pt x="3330094" y="3127648"/>
                  <a:pt x="3054383" y="3130529"/>
                  <a:pt x="2771269" y="3103963"/>
                </a:cubicBezTo>
                <a:cubicBezTo>
                  <a:pt x="2488155" y="3077397"/>
                  <a:pt x="2387509" y="3083785"/>
                  <a:pt x="2185694" y="3103963"/>
                </a:cubicBezTo>
                <a:cubicBezTo>
                  <a:pt x="1983880" y="3124141"/>
                  <a:pt x="1863923" y="3125381"/>
                  <a:pt x="1600118" y="3103963"/>
                </a:cubicBezTo>
                <a:cubicBezTo>
                  <a:pt x="1336313" y="3082545"/>
                  <a:pt x="1192445" y="3089160"/>
                  <a:pt x="966880" y="3103963"/>
                </a:cubicBezTo>
                <a:cubicBezTo>
                  <a:pt x="741315" y="3118766"/>
                  <a:pt x="325004" y="3072579"/>
                  <a:pt x="0" y="3103963"/>
                </a:cubicBezTo>
                <a:cubicBezTo>
                  <a:pt x="17842" y="2960069"/>
                  <a:pt x="-24103" y="2785520"/>
                  <a:pt x="0" y="2483170"/>
                </a:cubicBezTo>
                <a:cubicBezTo>
                  <a:pt x="24103" y="2180820"/>
                  <a:pt x="4759" y="2043573"/>
                  <a:pt x="0" y="1893417"/>
                </a:cubicBezTo>
                <a:cubicBezTo>
                  <a:pt x="-4759" y="1743261"/>
                  <a:pt x="13979" y="1526795"/>
                  <a:pt x="0" y="1334704"/>
                </a:cubicBezTo>
                <a:cubicBezTo>
                  <a:pt x="-13979" y="1142613"/>
                  <a:pt x="19277" y="870308"/>
                  <a:pt x="0" y="744951"/>
                </a:cubicBezTo>
                <a:cubicBezTo>
                  <a:pt x="-19277" y="619594"/>
                  <a:pt x="-33816" y="288602"/>
                  <a:pt x="0" y="0"/>
                </a:cubicBezTo>
                <a:close/>
              </a:path>
            </a:pathLst>
          </a:custGeom>
          <a:solidFill>
            <a:srgbClr val="C5E0B4"/>
          </a:solidFill>
          <a:ln>
            <a:solidFill>
              <a:srgbClr val="548235"/>
            </a:solidFill>
            <a:prstDash val="solid"/>
            <a:extLst>
              <a:ext uri="{C807C97D-BFC1-408E-A445-0C87EB9F89A2}">
                <ask:lineSketchStyleProps xmlns:ask="http://schemas.microsoft.com/office/drawing/2018/sketchyshapes" sd="2248216708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de-DE" sz="2400" b="1" dirty="0">
              <a:solidFill>
                <a:schemeClr val="accent6">
                  <a:lumMod val="50000"/>
                </a:schemeClr>
              </a:solidFill>
            </a:endParaRPr>
          </a:p>
          <a:p>
            <a:pPr algn="ctr"/>
            <a:r>
              <a:rPr lang="de-DE" sz="2400" b="1" dirty="0">
                <a:solidFill>
                  <a:srgbClr val="548235"/>
                </a:solidFill>
              </a:rPr>
              <a:t>Fixkosten</a:t>
            </a:r>
          </a:p>
          <a:p>
            <a:pPr algn="ctr"/>
            <a:endParaRPr lang="de-DE" sz="1000" b="1" dirty="0">
              <a:solidFill>
                <a:srgbClr val="5A4012"/>
              </a:solidFill>
            </a:endParaRPr>
          </a:p>
          <a:p>
            <a:pPr algn="ctr"/>
            <a:r>
              <a:rPr lang="de-DE" sz="2400" dirty="0">
                <a:solidFill>
                  <a:schemeClr val="tx1"/>
                </a:solidFill>
              </a:rPr>
              <a:t>Die Höhe ist </a:t>
            </a:r>
            <a:r>
              <a:rPr lang="de-DE" sz="2400" b="1" dirty="0">
                <a:solidFill>
                  <a:schemeClr val="tx1"/>
                </a:solidFill>
              </a:rPr>
              <a:t>un</a:t>
            </a:r>
            <a:r>
              <a:rPr lang="de-DE" sz="2400" dirty="0">
                <a:solidFill>
                  <a:schemeClr val="tx1"/>
                </a:solidFill>
              </a:rPr>
              <a:t>abhängig </a:t>
            </a:r>
            <a:r>
              <a:rPr lang="de-DE" sz="2400" b="1" dirty="0">
                <a:solidFill>
                  <a:schemeClr val="tx1"/>
                </a:solidFill>
              </a:rPr>
              <a:t>von</a:t>
            </a:r>
            <a:r>
              <a:rPr lang="de-DE" sz="2400" dirty="0">
                <a:solidFill>
                  <a:schemeClr val="tx1"/>
                </a:solidFill>
              </a:rPr>
              <a:t> der </a:t>
            </a:r>
            <a:r>
              <a:rPr lang="de-DE" sz="2400" b="1" dirty="0">
                <a:solidFill>
                  <a:schemeClr val="tx1"/>
                </a:solidFill>
              </a:rPr>
              <a:t>Menge</a:t>
            </a:r>
            <a:r>
              <a:rPr lang="de-DE" sz="2400" dirty="0">
                <a:solidFill>
                  <a:schemeClr val="tx1"/>
                </a:solidFill>
              </a:rPr>
              <a:t>, die produziert wird. </a:t>
            </a:r>
          </a:p>
          <a:p>
            <a:pPr algn="ctr"/>
            <a:endParaRPr lang="de-DE" sz="2400" dirty="0">
              <a:solidFill>
                <a:schemeClr val="tx1"/>
              </a:solidFill>
            </a:endParaRPr>
          </a:p>
          <a:p>
            <a:pPr algn="ctr"/>
            <a:r>
              <a:rPr lang="de-DE" sz="2000" dirty="0">
                <a:solidFill>
                  <a:schemeClr val="tx1"/>
                </a:solidFill>
              </a:rPr>
              <a:t>D.h. sie müssen auch bezahlt werden, wenn gerade keine Semmeln hergestellt werden.</a:t>
            </a:r>
          </a:p>
        </p:txBody>
      </p:sp>
      <p:sp>
        <p:nvSpPr>
          <p:cNvPr id="9" name="Rechteck 8">
            <a:extLst>
              <a:ext uri="{FF2B5EF4-FFF2-40B4-BE49-F238E27FC236}">
                <a16:creationId xmlns:a16="http://schemas.microsoft.com/office/drawing/2014/main" id="{A5BB7AA6-F9BA-3FD8-AAE2-86D25B105106}"/>
              </a:ext>
            </a:extLst>
          </p:cNvPr>
          <p:cNvSpPr/>
          <p:nvPr/>
        </p:nvSpPr>
        <p:spPr>
          <a:xfrm>
            <a:off x="6265881" y="2899415"/>
            <a:ext cx="4766310" cy="3113458"/>
          </a:xfrm>
          <a:custGeom>
            <a:avLst/>
            <a:gdLst>
              <a:gd name="connsiteX0" fmla="*/ 0 w 4766310"/>
              <a:gd name="connsiteY0" fmla="*/ 0 h 3113458"/>
              <a:gd name="connsiteX1" fmla="*/ 585575 w 4766310"/>
              <a:gd name="connsiteY1" fmla="*/ 0 h 3113458"/>
              <a:gd name="connsiteX2" fmla="*/ 1123487 w 4766310"/>
              <a:gd name="connsiteY2" fmla="*/ 0 h 3113458"/>
              <a:gd name="connsiteX3" fmla="*/ 1756726 w 4766310"/>
              <a:gd name="connsiteY3" fmla="*/ 0 h 3113458"/>
              <a:gd name="connsiteX4" fmla="*/ 2485290 w 4766310"/>
              <a:gd name="connsiteY4" fmla="*/ 0 h 3113458"/>
              <a:gd name="connsiteX5" fmla="*/ 3023202 w 4766310"/>
              <a:gd name="connsiteY5" fmla="*/ 0 h 3113458"/>
              <a:gd name="connsiteX6" fmla="*/ 3656441 w 4766310"/>
              <a:gd name="connsiteY6" fmla="*/ 0 h 3113458"/>
              <a:gd name="connsiteX7" fmla="*/ 4766310 w 4766310"/>
              <a:gd name="connsiteY7" fmla="*/ 0 h 3113458"/>
              <a:gd name="connsiteX8" fmla="*/ 4766310 w 4766310"/>
              <a:gd name="connsiteY8" fmla="*/ 653826 h 3113458"/>
              <a:gd name="connsiteX9" fmla="*/ 4766310 w 4766310"/>
              <a:gd name="connsiteY9" fmla="*/ 1183114 h 3113458"/>
              <a:gd name="connsiteX10" fmla="*/ 4766310 w 4766310"/>
              <a:gd name="connsiteY10" fmla="*/ 1868075 h 3113458"/>
              <a:gd name="connsiteX11" fmla="*/ 4766310 w 4766310"/>
              <a:gd name="connsiteY11" fmla="*/ 2490766 h 3113458"/>
              <a:gd name="connsiteX12" fmla="*/ 4766310 w 4766310"/>
              <a:gd name="connsiteY12" fmla="*/ 3113458 h 3113458"/>
              <a:gd name="connsiteX13" fmla="*/ 4037745 w 4766310"/>
              <a:gd name="connsiteY13" fmla="*/ 3113458 h 3113458"/>
              <a:gd name="connsiteX14" fmla="*/ 3452170 w 4766310"/>
              <a:gd name="connsiteY14" fmla="*/ 3113458 h 3113458"/>
              <a:gd name="connsiteX15" fmla="*/ 2914258 w 4766310"/>
              <a:gd name="connsiteY15" fmla="*/ 3113458 h 3113458"/>
              <a:gd name="connsiteX16" fmla="*/ 2233357 w 4766310"/>
              <a:gd name="connsiteY16" fmla="*/ 3113458 h 3113458"/>
              <a:gd name="connsiteX17" fmla="*/ 1457129 w 4766310"/>
              <a:gd name="connsiteY17" fmla="*/ 3113458 h 3113458"/>
              <a:gd name="connsiteX18" fmla="*/ 871554 w 4766310"/>
              <a:gd name="connsiteY18" fmla="*/ 3113458 h 3113458"/>
              <a:gd name="connsiteX19" fmla="*/ 0 w 4766310"/>
              <a:gd name="connsiteY19" fmla="*/ 3113458 h 3113458"/>
              <a:gd name="connsiteX20" fmla="*/ 0 w 4766310"/>
              <a:gd name="connsiteY20" fmla="*/ 2553036 h 3113458"/>
              <a:gd name="connsiteX21" fmla="*/ 0 w 4766310"/>
              <a:gd name="connsiteY21" fmla="*/ 1992613 h 3113458"/>
              <a:gd name="connsiteX22" fmla="*/ 0 w 4766310"/>
              <a:gd name="connsiteY22" fmla="*/ 1432191 h 3113458"/>
              <a:gd name="connsiteX23" fmla="*/ 0 w 4766310"/>
              <a:gd name="connsiteY23" fmla="*/ 871768 h 3113458"/>
              <a:gd name="connsiteX24" fmla="*/ 0 w 4766310"/>
              <a:gd name="connsiteY24" fmla="*/ 0 h 31134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4766310" h="3113458" fill="none" extrusionOk="0">
                <a:moveTo>
                  <a:pt x="0" y="0"/>
                </a:moveTo>
                <a:cubicBezTo>
                  <a:pt x="219006" y="28520"/>
                  <a:pt x="347526" y="-22185"/>
                  <a:pt x="585575" y="0"/>
                </a:cubicBezTo>
                <a:cubicBezTo>
                  <a:pt x="823625" y="22185"/>
                  <a:pt x="903435" y="-3704"/>
                  <a:pt x="1123487" y="0"/>
                </a:cubicBezTo>
                <a:cubicBezTo>
                  <a:pt x="1343539" y="3704"/>
                  <a:pt x="1490409" y="-14698"/>
                  <a:pt x="1756726" y="0"/>
                </a:cubicBezTo>
                <a:cubicBezTo>
                  <a:pt x="2023043" y="14698"/>
                  <a:pt x="2174354" y="6902"/>
                  <a:pt x="2485290" y="0"/>
                </a:cubicBezTo>
                <a:cubicBezTo>
                  <a:pt x="2796226" y="-6902"/>
                  <a:pt x="2769490" y="-16993"/>
                  <a:pt x="3023202" y="0"/>
                </a:cubicBezTo>
                <a:cubicBezTo>
                  <a:pt x="3276914" y="16993"/>
                  <a:pt x="3425894" y="5380"/>
                  <a:pt x="3656441" y="0"/>
                </a:cubicBezTo>
                <a:cubicBezTo>
                  <a:pt x="3886988" y="-5380"/>
                  <a:pt x="4266547" y="-12180"/>
                  <a:pt x="4766310" y="0"/>
                </a:cubicBezTo>
                <a:cubicBezTo>
                  <a:pt x="4780719" y="255086"/>
                  <a:pt x="4792684" y="422491"/>
                  <a:pt x="4766310" y="653826"/>
                </a:cubicBezTo>
                <a:cubicBezTo>
                  <a:pt x="4739936" y="885161"/>
                  <a:pt x="4767561" y="1030358"/>
                  <a:pt x="4766310" y="1183114"/>
                </a:cubicBezTo>
                <a:cubicBezTo>
                  <a:pt x="4765059" y="1335870"/>
                  <a:pt x="4791366" y="1607897"/>
                  <a:pt x="4766310" y="1868075"/>
                </a:cubicBezTo>
                <a:cubicBezTo>
                  <a:pt x="4741254" y="2128253"/>
                  <a:pt x="4793640" y="2299783"/>
                  <a:pt x="4766310" y="2490766"/>
                </a:cubicBezTo>
                <a:cubicBezTo>
                  <a:pt x="4738980" y="2681749"/>
                  <a:pt x="4778380" y="2828830"/>
                  <a:pt x="4766310" y="3113458"/>
                </a:cubicBezTo>
                <a:cubicBezTo>
                  <a:pt x="4507420" y="3078776"/>
                  <a:pt x="4396836" y="3138529"/>
                  <a:pt x="4037745" y="3113458"/>
                </a:cubicBezTo>
                <a:cubicBezTo>
                  <a:pt x="3678654" y="3088387"/>
                  <a:pt x="3744723" y="3140193"/>
                  <a:pt x="3452170" y="3113458"/>
                </a:cubicBezTo>
                <a:cubicBezTo>
                  <a:pt x="3159618" y="3086723"/>
                  <a:pt x="3133745" y="3113971"/>
                  <a:pt x="2914258" y="3113458"/>
                </a:cubicBezTo>
                <a:cubicBezTo>
                  <a:pt x="2694771" y="3112945"/>
                  <a:pt x="2487935" y="3082578"/>
                  <a:pt x="2233357" y="3113458"/>
                </a:cubicBezTo>
                <a:cubicBezTo>
                  <a:pt x="1978779" y="3144338"/>
                  <a:pt x="1818247" y="3121912"/>
                  <a:pt x="1457129" y="3113458"/>
                </a:cubicBezTo>
                <a:cubicBezTo>
                  <a:pt x="1096011" y="3105004"/>
                  <a:pt x="1064484" y="3113332"/>
                  <a:pt x="871554" y="3113458"/>
                </a:cubicBezTo>
                <a:cubicBezTo>
                  <a:pt x="678625" y="3113584"/>
                  <a:pt x="399224" y="3110842"/>
                  <a:pt x="0" y="3113458"/>
                </a:cubicBezTo>
                <a:cubicBezTo>
                  <a:pt x="-23352" y="2947744"/>
                  <a:pt x="18619" y="2714527"/>
                  <a:pt x="0" y="2553036"/>
                </a:cubicBezTo>
                <a:cubicBezTo>
                  <a:pt x="-18619" y="2391545"/>
                  <a:pt x="-8724" y="2183626"/>
                  <a:pt x="0" y="1992613"/>
                </a:cubicBezTo>
                <a:cubicBezTo>
                  <a:pt x="8724" y="1801600"/>
                  <a:pt x="-3633" y="1614057"/>
                  <a:pt x="0" y="1432191"/>
                </a:cubicBezTo>
                <a:cubicBezTo>
                  <a:pt x="3633" y="1250325"/>
                  <a:pt x="16204" y="1061836"/>
                  <a:pt x="0" y="871768"/>
                </a:cubicBezTo>
                <a:cubicBezTo>
                  <a:pt x="-16204" y="681700"/>
                  <a:pt x="21463" y="192695"/>
                  <a:pt x="0" y="0"/>
                </a:cubicBezTo>
                <a:close/>
              </a:path>
              <a:path w="4766310" h="3113458" stroke="0" extrusionOk="0">
                <a:moveTo>
                  <a:pt x="0" y="0"/>
                </a:moveTo>
                <a:cubicBezTo>
                  <a:pt x="207294" y="17127"/>
                  <a:pt x="396651" y="1588"/>
                  <a:pt x="585575" y="0"/>
                </a:cubicBezTo>
                <a:cubicBezTo>
                  <a:pt x="774499" y="-1588"/>
                  <a:pt x="870279" y="2897"/>
                  <a:pt x="1123487" y="0"/>
                </a:cubicBezTo>
                <a:cubicBezTo>
                  <a:pt x="1376695" y="-2897"/>
                  <a:pt x="1600070" y="22303"/>
                  <a:pt x="1804389" y="0"/>
                </a:cubicBezTo>
                <a:cubicBezTo>
                  <a:pt x="2008708" y="-22303"/>
                  <a:pt x="2237726" y="1163"/>
                  <a:pt x="2580616" y="0"/>
                </a:cubicBezTo>
                <a:cubicBezTo>
                  <a:pt x="2923506" y="-1163"/>
                  <a:pt x="3113913" y="-17075"/>
                  <a:pt x="3309181" y="0"/>
                </a:cubicBezTo>
                <a:cubicBezTo>
                  <a:pt x="3504449" y="17075"/>
                  <a:pt x="3824822" y="13010"/>
                  <a:pt x="4085409" y="0"/>
                </a:cubicBezTo>
                <a:cubicBezTo>
                  <a:pt x="4345996" y="-13010"/>
                  <a:pt x="4623612" y="122"/>
                  <a:pt x="4766310" y="0"/>
                </a:cubicBezTo>
                <a:cubicBezTo>
                  <a:pt x="4739463" y="283974"/>
                  <a:pt x="4755577" y="351020"/>
                  <a:pt x="4766310" y="591557"/>
                </a:cubicBezTo>
                <a:cubicBezTo>
                  <a:pt x="4777043" y="832094"/>
                  <a:pt x="4782029" y="1097606"/>
                  <a:pt x="4766310" y="1276518"/>
                </a:cubicBezTo>
                <a:cubicBezTo>
                  <a:pt x="4750591" y="1455430"/>
                  <a:pt x="4793475" y="1679543"/>
                  <a:pt x="4766310" y="1836940"/>
                </a:cubicBezTo>
                <a:cubicBezTo>
                  <a:pt x="4739145" y="1994337"/>
                  <a:pt x="4771785" y="2234530"/>
                  <a:pt x="4766310" y="2366228"/>
                </a:cubicBezTo>
                <a:cubicBezTo>
                  <a:pt x="4760835" y="2497926"/>
                  <a:pt x="4772963" y="2874754"/>
                  <a:pt x="4766310" y="3113458"/>
                </a:cubicBezTo>
                <a:cubicBezTo>
                  <a:pt x="4491754" y="3132852"/>
                  <a:pt x="4315877" y="3119103"/>
                  <a:pt x="4133072" y="3113458"/>
                </a:cubicBezTo>
                <a:cubicBezTo>
                  <a:pt x="3950267" y="3107813"/>
                  <a:pt x="3669572" y="3089773"/>
                  <a:pt x="3499833" y="3113458"/>
                </a:cubicBezTo>
                <a:cubicBezTo>
                  <a:pt x="3330094" y="3137143"/>
                  <a:pt x="3054383" y="3140024"/>
                  <a:pt x="2771269" y="3113458"/>
                </a:cubicBezTo>
                <a:cubicBezTo>
                  <a:pt x="2488155" y="3086892"/>
                  <a:pt x="2387509" y="3093280"/>
                  <a:pt x="2185694" y="3113458"/>
                </a:cubicBezTo>
                <a:cubicBezTo>
                  <a:pt x="1983880" y="3133636"/>
                  <a:pt x="1863923" y="3134876"/>
                  <a:pt x="1600118" y="3113458"/>
                </a:cubicBezTo>
                <a:cubicBezTo>
                  <a:pt x="1336313" y="3092040"/>
                  <a:pt x="1192445" y="3098655"/>
                  <a:pt x="966880" y="3113458"/>
                </a:cubicBezTo>
                <a:cubicBezTo>
                  <a:pt x="741315" y="3128261"/>
                  <a:pt x="325004" y="3082074"/>
                  <a:pt x="0" y="3113458"/>
                </a:cubicBezTo>
                <a:cubicBezTo>
                  <a:pt x="26232" y="2905590"/>
                  <a:pt x="6220" y="2741640"/>
                  <a:pt x="0" y="2490766"/>
                </a:cubicBezTo>
                <a:cubicBezTo>
                  <a:pt x="-6220" y="2239892"/>
                  <a:pt x="16573" y="2053524"/>
                  <a:pt x="0" y="1899209"/>
                </a:cubicBezTo>
                <a:cubicBezTo>
                  <a:pt x="-16573" y="1744894"/>
                  <a:pt x="-18255" y="1527232"/>
                  <a:pt x="0" y="1338787"/>
                </a:cubicBezTo>
                <a:cubicBezTo>
                  <a:pt x="18255" y="1150342"/>
                  <a:pt x="-21570" y="928923"/>
                  <a:pt x="0" y="747230"/>
                </a:cubicBezTo>
                <a:cubicBezTo>
                  <a:pt x="21570" y="565537"/>
                  <a:pt x="-16763" y="229827"/>
                  <a:pt x="0" y="0"/>
                </a:cubicBezTo>
                <a:close/>
              </a:path>
            </a:pathLst>
          </a:custGeom>
          <a:solidFill>
            <a:srgbClr val="DFEED6"/>
          </a:solidFill>
          <a:ln>
            <a:solidFill>
              <a:srgbClr val="548235"/>
            </a:solidFill>
            <a:prstDash val="solid"/>
            <a:extLst>
              <a:ext uri="{C807C97D-BFC1-408E-A445-0C87EB9F89A2}">
                <ask:lineSketchStyleProps xmlns:ask="http://schemas.microsoft.com/office/drawing/2018/sketchyshapes" sd="2248216708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de-DE" sz="2400" b="1" dirty="0">
              <a:solidFill>
                <a:schemeClr val="accent6">
                  <a:lumMod val="50000"/>
                </a:schemeClr>
              </a:solidFill>
            </a:endParaRPr>
          </a:p>
          <a:p>
            <a:pPr algn="ctr"/>
            <a:r>
              <a:rPr lang="de-DE" sz="2400" b="1" dirty="0">
                <a:solidFill>
                  <a:srgbClr val="548235"/>
                </a:solidFill>
              </a:rPr>
              <a:t>Variable Kosten</a:t>
            </a:r>
          </a:p>
          <a:p>
            <a:pPr algn="ctr"/>
            <a:endParaRPr lang="de-DE" sz="1000" b="1" dirty="0">
              <a:solidFill>
                <a:srgbClr val="5A4012"/>
              </a:solidFill>
            </a:endParaRPr>
          </a:p>
          <a:p>
            <a:pPr algn="ctr"/>
            <a:r>
              <a:rPr lang="de-DE" sz="2400" dirty="0">
                <a:solidFill>
                  <a:schemeClr val="tx1"/>
                </a:solidFill>
              </a:rPr>
              <a:t>Die Höhe ist </a:t>
            </a:r>
            <a:r>
              <a:rPr lang="de-DE" sz="2400" b="1" dirty="0">
                <a:solidFill>
                  <a:schemeClr val="tx1"/>
                </a:solidFill>
              </a:rPr>
              <a:t>abhängig von </a:t>
            </a:r>
            <a:r>
              <a:rPr lang="de-DE" sz="2400" dirty="0">
                <a:solidFill>
                  <a:schemeClr val="tx1"/>
                </a:solidFill>
              </a:rPr>
              <a:t>der </a:t>
            </a:r>
            <a:r>
              <a:rPr lang="de-DE" sz="2400" b="1" dirty="0">
                <a:solidFill>
                  <a:schemeClr val="tx1"/>
                </a:solidFill>
              </a:rPr>
              <a:t>Produktionsmenge</a:t>
            </a:r>
          </a:p>
          <a:p>
            <a:pPr algn="ctr"/>
            <a:endParaRPr lang="de-DE" sz="2400" b="1" dirty="0">
              <a:solidFill>
                <a:schemeClr val="tx1"/>
              </a:solidFill>
            </a:endParaRPr>
          </a:p>
          <a:p>
            <a:pPr algn="ctr"/>
            <a:r>
              <a:rPr lang="de-DE" sz="2000" dirty="0">
                <a:solidFill>
                  <a:schemeClr val="tx1"/>
                </a:solidFill>
              </a:rPr>
              <a:t>z.B. Menge der hergestellten Semmeln</a:t>
            </a:r>
          </a:p>
        </p:txBody>
      </p:sp>
    </p:spTree>
    <p:extLst>
      <p:ext uri="{BB962C8B-B14F-4D97-AF65-F5344CB8AC3E}">
        <p14:creationId xmlns:p14="http://schemas.microsoft.com/office/powerpoint/2010/main" val="165542048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9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FA9E1C2-978D-36CF-CEF4-10660BEBCE5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C65A6E2-E78F-25A5-CE54-41C53C5C93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tabLst>
                <a:tab pos="3238500" algn="l"/>
              </a:tabLst>
            </a:pPr>
            <a:r>
              <a:rPr lang="de-DE" dirty="0"/>
              <a:t>Arten von Kosten – Setze ein!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4C1B06ED-9F0C-ACBF-944D-362884A29D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23FFEC-42AF-4C5F-8FEB-D69D9B6A7C04}" type="slidenum">
              <a:rPr lang="de-AT" smtClean="0"/>
              <a:t>11</a:t>
            </a:fld>
            <a:endParaRPr lang="de-AT"/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6F377A47-85A0-FD77-FC92-D3CEDA1C0C86}"/>
              </a:ext>
            </a:extLst>
          </p:cNvPr>
          <p:cNvSpPr txBox="1"/>
          <p:nvPr/>
        </p:nvSpPr>
        <p:spPr>
          <a:xfrm>
            <a:off x="1523193" y="1796626"/>
            <a:ext cx="9485376" cy="830997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r>
              <a:rPr lang="de-DE" sz="2400" dirty="0"/>
              <a:t>Setze in deinem Arbeitsblatt jeweils drei Beispiele für fixe und variable Kosten der </a:t>
            </a:r>
            <a:r>
              <a:rPr lang="de-DE" sz="2400" dirty="0" err="1"/>
              <a:t>Ströck</a:t>
            </a:r>
            <a:r>
              <a:rPr lang="de-DE" sz="2400" dirty="0"/>
              <a:t>-Brot GmbH ein!</a:t>
            </a:r>
          </a:p>
        </p:txBody>
      </p:sp>
      <p:sp>
        <p:nvSpPr>
          <p:cNvPr id="29" name="Rechteck 28">
            <a:extLst>
              <a:ext uri="{FF2B5EF4-FFF2-40B4-BE49-F238E27FC236}">
                <a16:creationId xmlns:a16="http://schemas.microsoft.com/office/drawing/2014/main" id="{9525B5C3-70DC-E3CB-15C3-693BF7C6DA00}"/>
              </a:ext>
            </a:extLst>
          </p:cNvPr>
          <p:cNvSpPr/>
          <p:nvPr/>
        </p:nvSpPr>
        <p:spPr>
          <a:xfrm>
            <a:off x="1159809" y="2908910"/>
            <a:ext cx="4766310" cy="2520000"/>
          </a:xfrm>
          <a:prstGeom prst="rect">
            <a:avLst/>
          </a:prstGeom>
          <a:solidFill>
            <a:srgbClr val="FFDD00"/>
          </a:solidFill>
          <a:ln>
            <a:solidFill>
              <a:srgbClr val="5A4012"/>
            </a:solidFill>
            <a:prstDash val="dash"/>
            <a:extLst>
              <a:ext uri="{C807C97D-BFC1-408E-A445-0C87EB9F89A2}">
                <ask:lineSketchStyleProps xmlns:ask="http://schemas.microsoft.com/office/drawing/2018/sketchyshapes" sd="2248216708">
                  <a:custGeom>
                    <a:avLst/>
                    <a:gdLst>
                      <a:gd name="connsiteX0" fmla="*/ 0 w 4766310"/>
                      <a:gd name="connsiteY0" fmla="*/ 0 h 2645010"/>
                      <a:gd name="connsiteX1" fmla="*/ 4766310 w 4766310"/>
                      <a:gd name="connsiteY1" fmla="*/ 0 h 2645010"/>
                      <a:gd name="connsiteX2" fmla="*/ 4766310 w 4766310"/>
                      <a:gd name="connsiteY2" fmla="*/ 2645010 h 2645010"/>
                      <a:gd name="connsiteX3" fmla="*/ 0 w 4766310"/>
                      <a:gd name="connsiteY3" fmla="*/ 2645010 h 2645010"/>
                      <a:gd name="connsiteX4" fmla="*/ 0 w 4766310"/>
                      <a:gd name="connsiteY4" fmla="*/ 0 h 26450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766310" h="2645010" fill="none" extrusionOk="0">
                        <a:moveTo>
                          <a:pt x="0" y="0"/>
                        </a:moveTo>
                        <a:cubicBezTo>
                          <a:pt x="1894602" y="6797"/>
                          <a:pt x="3448659" y="-20757"/>
                          <a:pt x="4766310" y="0"/>
                        </a:cubicBezTo>
                        <a:cubicBezTo>
                          <a:pt x="4899097" y="797097"/>
                          <a:pt x="4931064" y="1996546"/>
                          <a:pt x="4766310" y="2645010"/>
                        </a:cubicBezTo>
                        <a:cubicBezTo>
                          <a:pt x="4282992" y="2674207"/>
                          <a:pt x="1885340" y="2646561"/>
                          <a:pt x="0" y="2645010"/>
                        </a:cubicBezTo>
                        <a:cubicBezTo>
                          <a:pt x="-25380" y="1702042"/>
                          <a:pt x="-148065" y="822668"/>
                          <a:pt x="0" y="0"/>
                        </a:cubicBezTo>
                        <a:close/>
                      </a:path>
                      <a:path w="4766310" h="2645010" stroke="0" extrusionOk="0">
                        <a:moveTo>
                          <a:pt x="0" y="0"/>
                        </a:moveTo>
                        <a:cubicBezTo>
                          <a:pt x="1208035" y="155723"/>
                          <a:pt x="3928141" y="107332"/>
                          <a:pt x="4766310" y="0"/>
                        </a:cubicBezTo>
                        <a:cubicBezTo>
                          <a:pt x="4808972" y="1287868"/>
                          <a:pt x="4840641" y="1814423"/>
                          <a:pt x="4766310" y="2645010"/>
                        </a:cubicBezTo>
                        <a:cubicBezTo>
                          <a:pt x="4003848" y="2692096"/>
                          <a:pt x="2325677" y="2809537"/>
                          <a:pt x="0" y="2645010"/>
                        </a:cubicBezTo>
                        <a:cubicBezTo>
                          <a:pt x="-118682" y="2098033"/>
                          <a:pt x="-123676" y="266305"/>
                          <a:pt x="0" y="0"/>
                        </a:cubicBezTo>
                        <a:close/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de-DE" sz="2400" b="1" dirty="0">
              <a:solidFill>
                <a:schemeClr val="accent6">
                  <a:lumMod val="50000"/>
                </a:schemeClr>
              </a:solidFill>
            </a:endParaRPr>
          </a:p>
          <a:p>
            <a:pPr algn="ctr"/>
            <a:r>
              <a:rPr lang="de-DE" sz="2400" b="1" dirty="0">
                <a:solidFill>
                  <a:srgbClr val="5A4012"/>
                </a:solidFill>
              </a:rPr>
              <a:t>Fixkosten</a:t>
            </a:r>
          </a:p>
          <a:p>
            <a:pPr algn="ctr"/>
            <a:endParaRPr lang="de-DE" sz="1000" b="1" dirty="0">
              <a:solidFill>
                <a:srgbClr val="5A4012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>
                <a:solidFill>
                  <a:schemeClr val="tx1"/>
                </a:solidFill>
              </a:rPr>
              <a:t>Geschäftsmiete für Filialen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>
                <a:solidFill>
                  <a:schemeClr val="tx1"/>
                </a:solidFill>
              </a:rPr>
              <a:t>Kosten für Werbung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>
                <a:solidFill>
                  <a:schemeClr val="tx1"/>
                </a:solidFill>
              </a:rPr>
              <a:t>Personalkosten</a:t>
            </a:r>
          </a:p>
        </p:txBody>
      </p:sp>
      <p:sp>
        <p:nvSpPr>
          <p:cNvPr id="9" name="Rechteck 8">
            <a:extLst>
              <a:ext uri="{FF2B5EF4-FFF2-40B4-BE49-F238E27FC236}">
                <a16:creationId xmlns:a16="http://schemas.microsoft.com/office/drawing/2014/main" id="{08E4A302-E1F4-0E3C-E9C9-0FC411943BE7}"/>
              </a:ext>
            </a:extLst>
          </p:cNvPr>
          <p:cNvSpPr/>
          <p:nvPr/>
        </p:nvSpPr>
        <p:spPr>
          <a:xfrm>
            <a:off x="6265881" y="2899415"/>
            <a:ext cx="4766310" cy="2520000"/>
          </a:xfrm>
          <a:prstGeom prst="rect">
            <a:avLst/>
          </a:prstGeom>
          <a:solidFill>
            <a:srgbClr val="FFDD00"/>
          </a:solidFill>
          <a:ln>
            <a:solidFill>
              <a:srgbClr val="5A4012"/>
            </a:solidFill>
            <a:prstDash val="dash"/>
            <a:extLst>
              <a:ext uri="{C807C97D-BFC1-408E-A445-0C87EB9F89A2}">
                <ask:lineSketchStyleProps xmlns:ask="http://schemas.microsoft.com/office/drawing/2018/sketchyshapes" sd="2248216708">
                  <a:custGeom>
                    <a:avLst/>
                    <a:gdLst>
                      <a:gd name="connsiteX0" fmla="*/ 0 w 4766310"/>
                      <a:gd name="connsiteY0" fmla="*/ 0 h 2645010"/>
                      <a:gd name="connsiteX1" fmla="*/ 4766310 w 4766310"/>
                      <a:gd name="connsiteY1" fmla="*/ 0 h 2645010"/>
                      <a:gd name="connsiteX2" fmla="*/ 4766310 w 4766310"/>
                      <a:gd name="connsiteY2" fmla="*/ 2645010 h 2645010"/>
                      <a:gd name="connsiteX3" fmla="*/ 0 w 4766310"/>
                      <a:gd name="connsiteY3" fmla="*/ 2645010 h 2645010"/>
                      <a:gd name="connsiteX4" fmla="*/ 0 w 4766310"/>
                      <a:gd name="connsiteY4" fmla="*/ 0 h 26450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766310" h="2645010" fill="none" extrusionOk="0">
                        <a:moveTo>
                          <a:pt x="0" y="0"/>
                        </a:moveTo>
                        <a:cubicBezTo>
                          <a:pt x="1894602" y="6797"/>
                          <a:pt x="3448659" y="-20757"/>
                          <a:pt x="4766310" y="0"/>
                        </a:cubicBezTo>
                        <a:cubicBezTo>
                          <a:pt x="4899097" y="797097"/>
                          <a:pt x="4931064" y="1996546"/>
                          <a:pt x="4766310" y="2645010"/>
                        </a:cubicBezTo>
                        <a:cubicBezTo>
                          <a:pt x="4282992" y="2674207"/>
                          <a:pt x="1885340" y="2646561"/>
                          <a:pt x="0" y="2645010"/>
                        </a:cubicBezTo>
                        <a:cubicBezTo>
                          <a:pt x="-25380" y="1702042"/>
                          <a:pt x="-148065" y="822668"/>
                          <a:pt x="0" y="0"/>
                        </a:cubicBezTo>
                        <a:close/>
                      </a:path>
                      <a:path w="4766310" h="2645010" stroke="0" extrusionOk="0">
                        <a:moveTo>
                          <a:pt x="0" y="0"/>
                        </a:moveTo>
                        <a:cubicBezTo>
                          <a:pt x="1208035" y="155723"/>
                          <a:pt x="3928141" y="107332"/>
                          <a:pt x="4766310" y="0"/>
                        </a:cubicBezTo>
                        <a:cubicBezTo>
                          <a:pt x="4808972" y="1287868"/>
                          <a:pt x="4840641" y="1814423"/>
                          <a:pt x="4766310" y="2645010"/>
                        </a:cubicBezTo>
                        <a:cubicBezTo>
                          <a:pt x="4003848" y="2692096"/>
                          <a:pt x="2325677" y="2809537"/>
                          <a:pt x="0" y="2645010"/>
                        </a:cubicBezTo>
                        <a:cubicBezTo>
                          <a:pt x="-118682" y="2098033"/>
                          <a:pt x="-123676" y="266305"/>
                          <a:pt x="0" y="0"/>
                        </a:cubicBezTo>
                        <a:close/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de-DE" sz="2400" b="1" dirty="0">
              <a:solidFill>
                <a:schemeClr val="accent6">
                  <a:lumMod val="50000"/>
                </a:schemeClr>
              </a:solidFill>
            </a:endParaRPr>
          </a:p>
          <a:p>
            <a:pPr algn="ctr"/>
            <a:r>
              <a:rPr lang="de-DE" sz="2400" b="1" dirty="0">
                <a:solidFill>
                  <a:srgbClr val="5A4012"/>
                </a:solidFill>
              </a:rPr>
              <a:t>Variable Kosten</a:t>
            </a:r>
          </a:p>
          <a:p>
            <a:pPr algn="ctr"/>
            <a:endParaRPr lang="de-DE" sz="1000" b="1" dirty="0">
              <a:solidFill>
                <a:srgbClr val="5A4012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>
                <a:solidFill>
                  <a:schemeClr val="tx1"/>
                </a:solidFill>
              </a:rPr>
              <a:t>Zutaten: Mehl, Butter, Zucker, ...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>
                <a:solidFill>
                  <a:schemeClr val="tx1"/>
                </a:solidFill>
              </a:rPr>
              <a:t>Andere Produkte: Kaffee, Milch, ...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 err="1">
                <a:solidFill>
                  <a:schemeClr val="tx1"/>
                </a:solidFill>
              </a:rPr>
              <a:t>Papiersackerl</a:t>
            </a:r>
            <a:r>
              <a:rPr lang="de-DE" sz="2400" dirty="0">
                <a:solidFill>
                  <a:schemeClr val="tx1"/>
                </a:solidFill>
              </a:rPr>
              <a:t>, Kartons</a:t>
            </a:r>
          </a:p>
        </p:txBody>
      </p:sp>
      <p:pic>
        <p:nvPicPr>
          <p:cNvPr id="5" name="Grafik 4" descr="Skizze mit einfarbiger Füllung">
            <a:extLst>
              <a:ext uri="{FF2B5EF4-FFF2-40B4-BE49-F238E27FC236}">
                <a16:creationId xmlns:a16="http://schemas.microsoft.com/office/drawing/2014/main" id="{A57FD2EA-4C9D-01C2-DF7B-17BBE31E71C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38200" y="1924125"/>
            <a:ext cx="576000" cy="57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149844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9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BF97395-3F78-BA7D-38B0-5FD01F4BA9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b="1" dirty="0"/>
              <a:t>„Fixkosten-Peter“</a:t>
            </a:r>
            <a:r>
              <a:rPr lang="de-DE" dirty="0"/>
              <a:t>: Wen trifft der Verlust?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75AB8697-FE6D-C6D2-E0F5-416585E7BE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23FFEC-42AF-4C5F-8FEB-D69D9B6A7C04}" type="slidenum">
              <a:rPr lang="de-AT" smtClean="0"/>
              <a:t>12</a:t>
            </a:fld>
            <a:endParaRPr lang="de-AT"/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67CF5323-0700-3524-253B-C86EF595F871}"/>
              </a:ext>
            </a:extLst>
          </p:cNvPr>
          <p:cNvSpPr txBox="1"/>
          <p:nvPr/>
        </p:nvSpPr>
        <p:spPr>
          <a:xfrm>
            <a:off x="1537250" y="2353607"/>
            <a:ext cx="10083471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400" dirty="0"/>
              <a:t>Findet euch in 4er Gruppen zusammen.</a:t>
            </a: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75876593-CA1D-414E-0020-355286045664}"/>
              </a:ext>
            </a:extLst>
          </p:cNvPr>
          <p:cNvSpPr txBox="1"/>
          <p:nvPr/>
        </p:nvSpPr>
        <p:spPr>
          <a:xfrm>
            <a:off x="1543493" y="3551710"/>
            <a:ext cx="10083471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400" dirty="0"/>
              <a:t>Ein Gruppenmitglied holt die Spielanleitung von der Lehrkraft ab. Besprecht die Regeln und klärt offene Fragen.</a:t>
            </a:r>
          </a:p>
        </p:txBody>
      </p:sp>
      <p:pic>
        <p:nvPicPr>
          <p:cNvPr id="19" name="Grafik 18" descr="Marke 3 mit einfarbiger Füllung">
            <a:extLst>
              <a:ext uri="{FF2B5EF4-FFF2-40B4-BE49-F238E27FC236}">
                <a16:creationId xmlns:a16="http://schemas.microsoft.com/office/drawing/2014/main" id="{E096CF8C-6786-4E88-23BE-CA608FEA893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71279" y="4898062"/>
            <a:ext cx="900000" cy="900000"/>
          </a:xfrm>
          <a:prstGeom prst="rect">
            <a:avLst/>
          </a:prstGeom>
        </p:spPr>
      </p:pic>
      <p:pic>
        <p:nvPicPr>
          <p:cNvPr id="21" name="Grafik 20" descr="Abzeichen mit einfarbiger Füllung">
            <a:extLst>
              <a:ext uri="{FF2B5EF4-FFF2-40B4-BE49-F238E27FC236}">
                <a16:creationId xmlns:a16="http://schemas.microsoft.com/office/drawing/2014/main" id="{519B0069-A220-9E30-EC71-59C302A4829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571279" y="3516461"/>
            <a:ext cx="900000" cy="900000"/>
          </a:xfrm>
          <a:prstGeom prst="rect">
            <a:avLst/>
          </a:prstGeom>
        </p:spPr>
      </p:pic>
      <p:pic>
        <p:nvPicPr>
          <p:cNvPr id="23" name="Grafik 22" descr="Marke 1 mit einfarbiger Füllung">
            <a:extLst>
              <a:ext uri="{FF2B5EF4-FFF2-40B4-BE49-F238E27FC236}">
                <a16:creationId xmlns:a16="http://schemas.microsoft.com/office/drawing/2014/main" id="{D24555EE-9D1B-6F8B-FEA4-3B495A237FC1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571279" y="2134440"/>
            <a:ext cx="900000" cy="900000"/>
          </a:xfrm>
          <a:prstGeom prst="rect">
            <a:avLst/>
          </a:prstGeom>
        </p:spPr>
      </p:pic>
      <p:sp>
        <p:nvSpPr>
          <p:cNvPr id="24" name="Textfeld 23">
            <a:extLst>
              <a:ext uri="{FF2B5EF4-FFF2-40B4-BE49-F238E27FC236}">
                <a16:creationId xmlns:a16="http://schemas.microsoft.com/office/drawing/2014/main" id="{296CD855-4B30-BDBC-65ED-E5AD9E511F0A}"/>
              </a:ext>
            </a:extLst>
          </p:cNvPr>
          <p:cNvSpPr txBox="1"/>
          <p:nvPr/>
        </p:nvSpPr>
        <p:spPr>
          <a:xfrm>
            <a:off x="1537250" y="4932563"/>
            <a:ext cx="10083471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400" dirty="0"/>
              <a:t>Holt euch die Spielkarten von der Lehrkraft und beginnt zu spielen. Der Gewinner bzw. die Gewinnerin der Gruppe erhält einen kleinen Preis!</a:t>
            </a:r>
          </a:p>
        </p:txBody>
      </p:sp>
      <p:grpSp>
        <p:nvGrpSpPr>
          <p:cNvPr id="3" name="Gruppieren 2">
            <a:extLst>
              <a:ext uri="{FF2B5EF4-FFF2-40B4-BE49-F238E27FC236}">
                <a16:creationId xmlns:a16="http://schemas.microsoft.com/office/drawing/2014/main" id="{E0A27737-FC20-AB19-C7E2-4B7C8E3332A8}"/>
              </a:ext>
            </a:extLst>
          </p:cNvPr>
          <p:cNvGrpSpPr/>
          <p:nvPr/>
        </p:nvGrpSpPr>
        <p:grpSpPr>
          <a:xfrm>
            <a:off x="8493109" y="1764073"/>
            <a:ext cx="2598818" cy="1219516"/>
            <a:chOff x="8493109" y="1764073"/>
            <a:chExt cx="2598818" cy="1219516"/>
          </a:xfrm>
        </p:grpSpPr>
        <p:grpSp>
          <p:nvGrpSpPr>
            <p:cNvPr id="29" name="Gruppieren 28">
              <a:extLst>
                <a:ext uri="{FF2B5EF4-FFF2-40B4-BE49-F238E27FC236}">
                  <a16:creationId xmlns:a16="http://schemas.microsoft.com/office/drawing/2014/main" id="{85015104-907F-52D6-DC0E-1AB75A2E3D7D}"/>
                </a:ext>
              </a:extLst>
            </p:cNvPr>
            <p:cNvGrpSpPr/>
            <p:nvPr/>
          </p:nvGrpSpPr>
          <p:grpSpPr>
            <a:xfrm rot="20548055">
              <a:off x="8493109" y="1903589"/>
              <a:ext cx="733268" cy="1080000"/>
              <a:chOff x="8834112" y="915225"/>
              <a:chExt cx="733268" cy="1080000"/>
            </a:xfrm>
          </p:grpSpPr>
          <p:sp>
            <p:nvSpPr>
              <p:cNvPr id="26" name="Rechteck: abgerundete Ecken 25">
                <a:extLst>
                  <a:ext uri="{FF2B5EF4-FFF2-40B4-BE49-F238E27FC236}">
                    <a16:creationId xmlns:a16="http://schemas.microsoft.com/office/drawing/2014/main" id="{FA14CF2B-B487-2527-455B-6F3C6E72277E}"/>
                  </a:ext>
                </a:extLst>
              </p:cNvPr>
              <p:cNvSpPr/>
              <p:nvPr/>
            </p:nvSpPr>
            <p:spPr>
              <a:xfrm>
                <a:off x="8834112" y="915225"/>
                <a:ext cx="720000" cy="1080000"/>
              </a:xfrm>
              <a:prstGeom prst="roundRect">
                <a:avLst/>
              </a:prstGeom>
              <a:solidFill>
                <a:schemeClr val="bg1"/>
              </a:solidFill>
              <a:ln>
                <a:solidFill>
                  <a:schemeClr val="accent6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>
                <a:prstTxWarp prst="textChevron">
                  <a:avLst/>
                </a:prstTxWarp>
              </a:bodyPr>
              <a:lstStyle/>
              <a:p>
                <a:pPr algn="ctr"/>
                <a:r>
                  <a:rPr lang="de-DE" sz="1400" b="1" dirty="0">
                    <a:solidFill>
                      <a:schemeClr val="accent6"/>
                    </a:solidFill>
                  </a:rPr>
                  <a:t>G1</a:t>
                </a:r>
              </a:p>
            </p:txBody>
          </p:sp>
          <p:sp>
            <p:nvSpPr>
              <p:cNvPr id="27" name="Textfeld 26">
                <a:extLst>
                  <a:ext uri="{FF2B5EF4-FFF2-40B4-BE49-F238E27FC236}">
                    <a16:creationId xmlns:a16="http://schemas.microsoft.com/office/drawing/2014/main" id="{C1A80748-0C9A-6192-F87B-D5B35BFC4905}"/>
                  </a:ext>
                </a:extLst>
              </p:cNvPr>
              <p:cNvSpPr txBox="1"/>
              <p:nvPr/>
            </p:nvSpPr>
            <p:spPr>
              <a:xfrm>
                <a:off x="8850142" y="930613"/>
                <a:ext cx="319318" cy="230832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Chevron">
                  <a:avLst/>
                </a:prstTxWarp>
                <a:spAutoFit/>
              </a:bodyPr>
              <a:lstStyle/>
              <a:p>
                <a:r>
                  <a:rPr lang="de-DE" sz="900" dirty="0">
                    <a:solidFill>
                      <a:schemeClr val="accent6">
                        <a:lumMod val="50000"/>
                      </a:schemeClr>
                    </a:solidFill>
                  </a:rPr>
                  <a:t>G1</a:t>
                </a:r>
                <a:endParaRPr lang="de-DE" sz="1200" dirty="0">
                  <a:solidFill>
                    <a:schemeClr val="accent6">
                      <a:lumMod val="50000"/>
                    </a:schemeClr>
                  </a:solidFill>
                </a:endParaRPr>
              </a:p>
            </p:txBody>
          </p:sp>
          <p:sp>
            <p:nvSpPr>
              <p:cNvPr id="28" name="Textfeld 27">
                <a:extLst>
                  <a:ext uri="{FF2B5EF4-FFF2-40B4-BE49-F238E27FC236}">
                    <a16:creationId xmlns:a16="http://schemas.microsoft.com/office/drawing/2014/main" id="{15D2D8D0-6B1D-87F3-4713-225A43523E90}"/>
                  </a:ext>
                </a:extLst>
              </p:cNvPr>
              <p:cNvSpPr txBox="1"/>
              <p:nvPr/>
            </p:nvSpPr>
            <p:spPr>
              <a:xfrm>
                <a:off x="9248062" y="1727540"/>
                <a:ext cx="319318" cy="230832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Chevron">
                  <a:avLst/>
                </a:prstTxWarp>
                <a:spAutoFit/>
              </a:bodyPr>
              <a:lstStyle/>
              <a:p>
                <a:r>
                  <a:rPr lang="de-DE" sz="900" dirty="0">
                    <a:solidFill>
                      <a:schemeClr val="accent6">
                        <a:lumMod val="50000"/>
                      </a:schemeClr>
                    </a:solidFill>
                  </a:rPr>
                  <a:t>G1</a:t>
                </a:r>
                <a:endParaRPr lang="de-DE" sz="1200" dirty="0">
                  <a:solidFill>
                    <a:schemeClr val="accent6">
                      <a:lumMod val="50000"/>
                    </a:schemeClr>
                  </a:solidFill>
                </a:endParaRPr>
              </a:p>
            </p:txBody>
          </p:sp>
        </p:grpSp>
        <p:grpSp>
          <p:nvGrpSpPr>
            <p:cNvPr id="31" name="Gruppieren 30">
              <a:extLst>
                <a:ext uri="{FF2B5EF4-FFF2-40B4-BE49-F238E27FC236}">
                  <a16:creationId xmlns:a16="http://schemas.microsoft.com/office/drawing/2014/main" id="{84AC8BA8-CACC-6DC1-2D5B-624988F3FDF3}"/>
                </a:ext>
              </a:extLst>
            </p:cNvPr>
            <p:cNvGrpSpPr/>
            <p:nvPr/>
          </p:nvGrpSpPr>
          <p:grpSpPr>
            <a:xfrm rot="21199639">
              <a:off x="9123010" y="1764073"/>
              <a:ext cx="733267" cy="1079999"/>
              <a:chOff x="8834112" y="915226"/>
              <a:chExt cx="733268" cy="1080000"/>
            </a:xfrm>
          </p:grpSpPr>
          <p:sp>
            <p:nvSpPr>
              <p:cNvPr id="32" name="Rechteck: abgerundete Ecken 31">
                <a:extLst>
                  <a:ext uri="{FF2B5EF4-FFF2-40B4-BE49-F238E27FC236}">
                    <a16:creationId xmlns:a16="http://schemas.microsoft.com/office/drawing/2014/main" id="{8AC78D63-1D56-9545-7BD2-273BBA0D7874}"/>
                  </a:ext>
                </a:extLst>
              </p:cNvPr>
              <p:cNvSpPr/>
              <p:nvPr/>
            </p:nvSpPr>
            <p:spPr>
              <a:xfrm>
                <a:off x="8834112" y="915226"/>
                <a:ext cx="720000" cy="1080000"/>
              </a:xfrm>
              <a:prstGeom prst="roundRect">
                <a:avLst/>
              </a:prstGeom>
              <a:solidFill>
                <a:schemeClr val="bg1"/>
              </a:solidFill>
              <a:ln>
                <a:solidFill>
                  <a:schemeClr val="accent6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>
                <a:prstTxWarp prst="textChevron">
                  <a:avLst/>
                </a:prstTxWarp>
              </a:bodyPr>
              <a:lstStyle/>
              <a:p>
                <a:pPr algn="ctr"/>
                <a:r>
                  <a:rPr lang="de-DE" sz="1400" b="1" dirty="0">
                    <a:solidFill>
                      <a:schemeClr val="accent6"/>
                    </a:solidFill>
                  </a:rPr>
                  <a:t>G2</a:t>
                </a:r>
              </a:p>
            </p:txBody>
          </p:sp>
          <p:sp>
            <p:nvSpPr>
              <p:cNvPr id="33" name="Textfeld 32">
                <a:extLst>
                  <a:ext uri="{FF2B5EF4-FFF2-40B4-BE49-F238E27FC236}">
                    <a16:creationId xmlns:a16="http://schemas.microsoft.com/office/drawing/2014/main" id="{84DE0BDD-1602-48CA-4AEC-20F77F62F3F9}"/>
                  </a:ext>
                </a:extLst>
              </p:cNvPr>
              <p:cNvSpPr txBox="1"/>
              <p:nvPr/>
            </p:nvSpPr>
            <p:spPr>
              <a:xfrm>
                <a:off x="8850141" y="930613"/>
                <a:ext cx="319318" cy="230832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Chevron">
                  <a:avLst/>
                </a:prstTxWarp>
                <a:spAutoFit/>
              </a:bodyPr>
              <a:lstStyle/>
              <a:p>
                <a:r>
                  <a:rPr lang="de-DE" sz="900" dirty="0">
                    <a:solidFill>
                      <a:schemeClr val="accent6">
                        <a:lumMod val="50000"/>
                      </a:schemeClr>
                    </a:solidFill>
                  </a:rPr>
                  <a:t>G2</a:t>
                </a:r>
                <a:endParaRPr lang="de-DE" sz="1200" dirty="0">
                  <a:solidFill>
                    <a:schemeClr val="accent6">
                      <a:lumMod val="50000"/>
                    </a:schemeClr>
                  </a:solidFill>
                </a:endParaRPr>
              </a:p>
            </p:txBody>
          </p:sp>
          <p:sp>
            <p:nvSpPr>
              <p:cNvPr id="34" name="Textfeld 33">
                <a:extLst>
                  <a:ext uri="{FF2B5EF4-FFF2-40B4-BE49-F238E27FC236}">
                    <a16:creationId xmlns:a16="http://schemas.microsoft.com/office/drawing/2014/main" id="{1B20BAF7-72EC-9A86-C98A-658B16B014C7}"/>
                  </a:ext>
                </a:extLst>
              </p:cNvPr>
              <p:cNvSpPr txBox="1"/>
              <p:nvPr/>
            </p:nvSpPr>
            <p:spPr>
              <a:xfrm>
                <a:off x="9248062" y="1727540"/>
                <a:ext cx="319318" cy="230832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Chevron">
                  <a:avLst/>
                </a:prstTxWarp>
                <a:spAutoFit/>
              </a:bodyPr>
              <a:lstStyle/>
              <a:p>
                <a:r>
                  <a:rPr lang="de-DE" sz="900" dirty="0">
                    <a:solidFill>
                      <a:schemeClr val="accent6">
                        <a:lumMod val="50000"/>
                      </a:schemeClr>
                    </a:solidFill>
                  </a:rPr>
                  <a:t>GQ2</a:t>
                </a:r>
                <a:endParaRPr lang="de-DE" sz="1200" dirty="0">
                  <a:solidFill>
                    <a:schemeClr val="accent6">
                      <a:lumMod val="50000"/>
                    </a:schemeClr>
                  </a:solidFill>
                </a:endParaRPr>
              </a:p>
            </p:txBody>
          </p:sp>
        </p:grpSp>
        <p:grpSp>
          <p:nvGrpSpPr>
            <p:cNvPr id="47" name="Gruppieren 46">
              <a:extLst>
                <a:ext uri="{FF2B5EF4-FFF2-40B4-BE49-F238E27FC236}">
                  <a16:creationId xmlns:a16="http://schemas.microsoft.com/office/drawing/2014/main" id="{B858B0DA-BF52-D19E-7700-44FD98DEEEE0}"/>
                </a:ext>
              </a:extLst>
            </p:cNvPr>
            <p:cNvGrpSpPr/>
            <p:nvPr/>
          </p:nvGrpSpPr>
          <p:grpSpPr>
            <a:xfrm rot="479249">
              <a:off x="9752069" y="1766597"/>
              <a:ext cx="733266" cy="1079999"/>
              <a:chOff x="8834112" y="915226"/>
              <a:chExt cx="733267" cy="1080000"/>
            </a:xfrm>
          </p:grpSpPr>
          <p:sp>
            <p:nvSpPr>
              <p:cNvPr id="48" name="Rechteck: abgerundete Ecken 47">
                <a:extLst>
                  <a:ext uri="{FF2B5EF4-FFF2-40B4-BE49-F238E27FC236}">
                    <a16:creationId xmlns:a16="http://schemas.microsoft.com/office/drawing/2014/main" id="{858A0766-7BB8-D11B-7F12-240758FF6B58}"/>
                  </a:ext>
                </a:extLst>
              </p:cNvPr>
              <p:cNvSpPr/>
              <p:nvPr/>
            </p:nvSpPr>
            <p:spPr>
              <a:xfrm>
                <a:off x="8834112" y="915226"/>
                <a:ext cx="720000" cy="1080000"/>
              </a:xfrm>
              <a:prstGeom prst="roundRect">
                <a:avLst/>
              </a:prstGeom>
              <a:solidFill>
                <a:schemeClr val="bg1"/>
              </a:solidFill>
              <a:ln>
                <a:solidFill>
                  <a:schemeClr val="accent6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>
                <a:prstTxWarp prst="textChevron">
                  <a:avLst/>
                </a:prstTxWarp>
              </a:bodyPr>
              <a:lstStyle/>
              <a:p>
                <a:pPr algn="ctr"/>
                <a:r>
                  <a:rPr lang="de-DE" sz="1400" b="1" dirty="0">
                    <a:solidFill>
                      <a:schemeClr val="accent6"/>
                    </a:solidFill>
                  </a:rPr>
                  <a:t>Q3</a:t>
                </a:r>
              </a:p>
            </p:txBody>
          </p:sp>
          <p:sp>
            <p:nvSpPr>
              <p:cNvPr id="49" name="Textfeld 48">
                <a:extLst>
                  <a:ext uri="{FF2B5EF4-FFF2-40B4-BE49-F238E27FC236}">
                    <a16:creationId xmlns:a16="http://schemas.microsoft.com/office/drawing/2014/main" id="{8127C267-AE2A-D9D4-8E90-9952C723186F}"/>
                  </a:ext>
                </a:extLst>
              </p:cNvPr>
              <p:cNvSpPr txBox="1"/>
              <p:nvPr/>
            </p:nvSpPr>
            <p:spPr>
              <a:xfrm>
                <a:off x="8850141" y="930613"/>
                <a:ext cx="319318" cy="230832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Chevron">
                  <a:avLst/>
                </a:prstTxWarp>
                <a:spAutoFit/>
              </a:bodyPr>
              <a:lstStyle/>
              <a:p>
                <a:r>
                  <a:rPr lang="de-DE" sz="900" dirty="0">
                    <a:solidFill>
                      <a:schemeClr val="accent6">
                        <a:lumMod val="50000"/>
                      </a:schemeClr>
                    </a:solidFill>
                  </a:rPr>
                  <a:t>G3</a:t>
                </a:r>
                <a:endParaRPr lang="de-DE" sz="1200" dirty="0">
                  <a:solidFill>
                    <a:schemeClr val="accent6">
                      <a:lumMod val="50000"/>
                    </a:schemeClr>
                  </a:solidFill>
                </a:endParaRPr>
              </a:p>
            </p:txBody>
          </p:sp>
          <p:sp>
            <p:nvSpPr>
              <p:cNvPr id="50" name="Textfeld 49">
                <a:extLst>
                  <a:ext uri="{FF2B5EF4-FFF2-40B4-BE49-F238E27FC236}">
                    <a16:creationId xmlns:a16="http://schemas.microsoft.com/office/drawing/2014/main" id="{469EA978-59D8-A021-B9FF-79D6B1158BDF}"/>
                  </a:ext>
                </a:extLst>
              </p:cNvPr>
              <p:cNvSpPr txBox="1"/>
              <p:nvPr/>
            </p:nvSpPr>
            <p:spPr>
              <a:xfrm>
                <a:off x="9248061" y="1727540"/>
                <a:ext cx="319318" cy="230832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Chevron">
                  <a:avLst/>
                </a:prstTxWarp>
                <a:spAutoFit/>
              </a:bodyPr>
              <a:lstStyle/>
              <a:p>
                <a:r>
                  <a:rPr lang="de-DE" sz="900" dirty="0">
                    <a:solidFill>
                      <a:schemeClr val="accent6">
                        <a:lumMod val="50000"/>
                      </a:schemeClr>
                    </a:solidFill>
                  </a:rPr>
                  <a:t>G3</a:t>
                </a:r>
                <a:endParaRPr lang="de-DE" sz="1200" dirty="0">
                  <a:solidFill>
                    <a:schemeClr val="accent6">
                      <a:lumMod val="50000"/>
                    </a:schemeClr>
                  </a:solidFill>
                </a:endParaRPr>
              </a:p>
            </p:txBody>
          </p:sp>
        </p:grpSp>
        <p:sp>
          <p:nvSpPr>
            <p:cNvPr id="44" name="Rechteck: abgerundete Ecken 43">
              <a:extLst>
                <a:ext uri="{FF2B5EF4-FFF2-40B4-BE49-F238E27FC236}">
                  <a16:creationId xmlns:a16="http://schemas.microsoft.com/office/drawing/2014/main" id="{F2E7F6F5-24D5-0286-8294-6A02583CBD56}"/>
                </a:ext>
              </a:extLst>
            </p:cNvPr>
            <p:cNvSpPr/>
            <p:nvPr/>
          </p:nvSpPr>
          <p:spPr>
            <a:xfrm rot="1252740">
              <a:off x="10371927" y="1896516"/>
              <a:ext cx="720000" cy="10800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prstTxWarp prst="textChevron">
                <a:avLst/>
              </a:prstTxWarp>
            </a:bodyPr>
            <a:lstStyle/>
            <a:p>
              <a:pPr algn="ctr"/>
              <a:r>
                <a:rPr lang="de-DE" sz="1200" dirty="0">
                  <a:solidFill>
                    <a:schemeClr val="tx1"/>
                  </a:solidFill>
                </a:rPr>
                <a:t>Verlust</a:t>
              </a:r>
              <a:endParaRPr lang="de-DE" sz="1400" dirty="0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7288556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BF97395-3F78-BA7D-38B0-5FD01F4BA9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/>
              <a:t>Begriffsquartett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75AB8697-FE6D-C6D2-E0F5-416585E7BE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23FFEC-42AF-4C5F-8FEB-D69D9B6A7C04}" type="slidenum">
              <a:rPr lang="de-AT" smtClean="0"/>
              <a:t>13</a:t>
            </a:fld>
            <a:endParaRPr lang="de-AT"/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67CF5323-0700-3524-253B-C86EF595F871}"/>
              </a:ext>
            </a:extLst>
          </p:cNvPr>
          <p:cNvSpPr txBox="1"/>
          <p:nvPr/>
        </p:nvSpPr>
        <p:spPr>
          <a:xfrm>
            <a:off x="1537250" y="2353607"/>
            <a:ext cx="10083471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400" dirty="0"/>
              <a:t>Findet euch in 4er Gruppen zusammen.</a:t>
            </a: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75876593-CA1D-414E-0020-355286045664}"/>
              </a:ext>
            </a:extLst>
          </p:cNvPr>
          <p:cNvSpPr txBox="1"/>
          <p:nvPr/>
        </p:nvSpPr>
        <p:spPr>
          <a:xfrm>
            <a:off x="1537250" y="3418963"/>
            <a:ext cx="10083471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400" dirty="0"/>
              <a:t>Ein Gruppenmitglied holt die Spielanleitung von der Lehrkraft ab. Besprecht die Regeln und klärt offene Fragen.</a:t>
            </a:r>
          </a:p>
        </p:txBody>
      </p:sp>
      <p:pic>
        <p:nvPicPr>
          <p:cNvPr id="19" name="Grafik 18" descr="Marke 3 mit einfarbiger Füllung">
            <a:extLst>
              <a:ext uri="{FF2B5EF4-FFF2-40B4-BE49-F238E27FC236}">
                <a16:creationId xmlns:a16="http://schemas.microsoft.com/office/drawing/2014/main" id="{E096CF8C-6786-4E88-23BE-CA608FEA893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71279" y="4853155"/>
            <a:ext cx="900000" cy="900000"/>
          </a:xfrm>
          <a:prstGeom prst="rect">
            <a:avLst/>
          </a:prstGeom>
        </p:spPr>
      </p:pic>
      <p:pic>
        <p:nvPicPr>
          <p:cNvPr id="21" name="Grafik 20" descr="Abzeichen mit einfarbiger Füllung">
            <a:extLst>
              <a:ext uri="{FF2B5EF4-FFF2-40B4-BE49-F238E27FC236}">
                <a16:creationId xmlns:a16="http://schemas.microsoft.com/office/drawing/2014/main" id="{519B0069-A220-9E30-EC71-59C302A4829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571279" y="3351822"/>
            <a:ext cx="900000" cy="900000"/>
          </a:xfrm>
          <a:prstGeom prst="rect">
            <a:avLst/>
          </a:prstGeom>
        </p:spPr>
      </p:pic>
      <p:pic>
        <p:nvPicPr>
          <p:cNvPr id="23" name="Grafik 22" descr="Marke 1 mit einfarbiger Füllung">
            <a:extLst>
              <a:ext uri="{FF2B5EF4-FFF2-40B4-BE49-F238E27FC236}">
                <a16:creationId xmlns:a16="http://schemas.microsoft.com/office/drawing/2014/main" id="{D24555EE-9D1B-6F8B-FEA4-3B495A237FC1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571279" y="2134440"/>
            <a:ext cx="900000" cy="900000"/>
          </a:xfrm>
          <a:prstGeom prst="rect">
            <a:avLst/>
          </a:prstGeom>
        </p:spPr>
      </p:pic>
      <p:sp>
        <p:nvSpPr>
          <p:cNvPr id="24" name="Textfeld 23">
            <a:extLst>
              <a:ext uri="{FF2B5EF4-FFF2-40B4-BE49-F238E27FC236}">
                <a16:creationId xmlns:a16="http://schemas.microsoft.com/office/drawing/2014/main" id="{296CD855-4B30-BDBC-65ED-E5AD9E511F0A}"/>
              </a:ext>
            </a:extLst>
          </p:cNvPr>
          <p:cNvSpPr txBox="1"/>
          <p:nvPr/>
        </p:nvSpPr>
        <p:spPr>
          <a:xfrm>
            <a:off x="1537251" y="4887657"/>
            <a:ext cx="10083471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400" dirty="0"/>
              <a:t>Holt euch die Spielkarten von der Lehrkraft und beginnt zu spielen. Der Gewinner bzw. die Gewinnerin der Gruppe erhält einen kleinen Preis!</a:t>
            </a:r>
          </a:p>
        </p:txBody>
      </p:sp>
      <p:grpSp>
        <p:nvGrpSpPr>
          <p:cNvPr id="29" name="Gruppieren 28">
            <a:extLst>
              <a:ext uri="{FF2B5EF4-FFF2-40B4-BE49-F238E27FC236}">
                <a16:creationId xmlns:a16="http://schemas.microsoft.com/office/drawing/2014/main" id="{85015104-907F-52D6-DC0E-1AB75A2E3D7D}"/>
              </a:ext>
            </a:extLst>
          </p:cNvPr>
          <p:cNvGrpSpPr/>
          <p:nvPr/>
        </p:nvGrpSpPr>
        <p:grpSpPr>
          <a:xfrm rot="20548055">
            <a:off x="8493109" y="1300273"/>
            <a:ext cx="733268" cy="1080000"/>
            <a:chOff x="8834112" y="915225"/>
            <a:chExt cx="733268" cy="1080000"/>
          </a:xfrm>
        </p:grpSpPr>
        <p:sp>
          <p:nvSpPr>
            <p:cNvPr id="26" name="Rechteck: abgerundete Ecken 25">
              <a:extLst>
                <a:ext uri="{FF2B5EF4-FFF2-40B4-BE49-F238E27FC236}">
                  <a16:creationId xmlns:a16="http://schemas.microsoft.com/office/drawing/2014/main" id="{FA14CF2B-B487-2527-455B-6F3C6E72277E}"/>
                </a:ext>
              </a:extLst>
            </p:cNvPr>
            <p:cNvSpPr/>
            <p:nvPr/>
          </p:nvSpPr>
          <p:spPr>
            <a:xfrm>
              <a:off x="8834112" y="915225"/>
              <a:ext cx="720000" cy="10800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prstTxWarp prst="textChevron">
                <a:avLst/>
              </a:prstTxWarp>
            </a:bodyPr>
            <a:lstStyle/>
            <a:p>
              <a:pPr algn="ctr"/>
              <a:r>
                <a:rPr lang="de-DE" sz="1400" b="1" dirty="0">
                  <a:solidFill>
                    <a:schemeClr val="accent6"/>
                  </a:solidFill>
                </a:rPr>
                <a:t>Q1</a:t>
              </a:r>
            </a:p>
          </p:txBody>
        </p:sp>
        <p:sp>
          <p:nvSpPr>
            <p:cNvPr id="27" name="Textfeld 26">
              <a:extLst>
                <a:ext uri="{FF2B5EF4-FFF2-40B4-BE49-F238E27FC236}">
                  <a16:creationId xmlns:a16="http://schemas.microsoft.com/office/drawing/2014/main" id="{C1A80748-0C9A-6192-F87B-D5B35BFC4905}"/>
                </a:ext>
              </a:extLst>
            </p:cNvPr>
            <p:cNvSpPr txBox="1"/>
            <p:nvPr/>
          </p:nvSpPr>
          <p:spPr>
            <a:xfrm>
              <a:off x="8850142" y="930613"/>
              <a:ext cx="319318" cy="230832"/>
            </a:xfrm>
            <a:prstGeom prst="rect">
              <a:avLst/>
            </a:prstGeom>
            <a:noFill/>
          </p:spPr>
          <p:txBody>
            <a:bodyPr wrap="none" rtlCol="0">
              <a:prstTxWarp prst="textChevron">
                <a:avLst/>
              </a:prstTxWarp>
              <a:spAutoFit/>
            </a:bodyPr>
            <a:lstStyle/>
            <a:p>
              <a:r>
                <a:rPr lang="de-DE" sz="900" dirty="0">
                  <a:solidFill>
                    <a:schemeClr val="accent6">
                      <a:lumMod val="50000"/>
                    </a:schemeClr>
                  </a:solidFill>
                </a:rPr>
                <a:t>Q1</a:t>
              </a:r>
              <a:endParaRPr lang="de-DE" sz="1200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  <p:sp>
          <p:nvSpPr>
            <p:cNvPr id="28" name="Textfeld 27">
              <a:extLst>
                <a:ext uri="{FF2B5EF4-FFF2-40B4-BE49-F238E27FC236}">
                  <a16:creationId xmlns:a16="http://schemas.microsoft.com/office/drawing/2014/main" id="{15D2D8D0-6B1D-87F3-4713-225A43523E90}"/>
                </a:ext>
              </a:extLst>
            </p:cNvPr>
            <p:cNvSpPr txBox="1"/>
            <p:nvPr/>
          </p:nvSpPr>
          <p:spPr>
            <a:xfrm>
              <a:off x="9248062" y="1727540"/>
              <a:ext cx="319318" cy="230832"/>
            </a:xfrm>
            <a:prstGeom prst="rect">
              <a:avLst/>
            </a:prstGeom>
            <a:noFill/>
          </p:spPr>
          <p:txBody>
            <a:bodyPr wrap="none" rtlCol="0">
              <a:prstTxWarp prst="textChevron">
                <a:avLst/>
              </a:prstTxWarp>
              <a:spAutoFit/>
            </a:bodyPr>
            <a:lstStyle/>
            <a:p>
              <a:r>
                <a:rPr lang="de-DE" sz="900" dirty="0">
                  <a:solidFill>
                    <a:schemeClr val="accent6">
                      <a:lumMod val="50000"/>
                    </a:schemeClr>
                  </a:solidFill>
                </a:rPr>
                <a:t>Q1</a:t>
              </a:r>
              <a:endParaRPr lang="de-DE" sz="1200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</p:grpSp>
      <p:grpSp>
        <p:nvGrpSpPr>
          <p:cNvPr id="31" name="Gruppieren 30">
            <a:extLst>
              <a:ext uri="{FF2B5EF4-FFF2-40B4-BE49-F238E27FC236}">
                <a16:creationId xmlns:a16="http://schemas.microsoft.com/office/drawing/2014/main" id="{84AC8BA8-CACC-6DC1-2D5B-624988F3FDF3}"/>
              </a:ext>
            </a:extLst>
          </p:cNvPr>
          <p:cNvGrpSpPr/>
          <p:nvPr/>
        </p:nvGrpSpPr>
        <p:grpSpPr>
          <a:xfrm rot="21199639">
            <a:off x="9123010" y="1160757"/>
            <a:ext cx="733267" cy="1079999"/>
            <a:chOff x="8834112" y="915226"/>
            <a:chExt cx="733268" cy="1080000"/>
          </a:xfrm>
        </p:grpSpPr>
        <p:sp>
          <p:nvSpPr>
            <p:cNvPr id="32" name="Rechteck: abgerundete Ecken 31">
              <a:extLst>
                <a:ext uri="{FF2B5EF4-FFF2-40B4-BE49-F238E27FC236}">
                  <a16:creationId xmlns:a16="http://schemas.microsoft.com/office/drawing/2014/main" id="{8AC78D63-1D56-9545-7BD2-273BBA0D7874}"/>
                </a:ext>
              </a:extLst>
            </p:cNvPr>
            <p:cNvSpPr/>
            <p:nvPr/>
          </p:nvSpPr>
          <p:spPr>
            <a:xfrm>
              <a:off x="8834112" y="915226"/>
              <a:ext cx="720000" cy="10800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prstTxWarp prst="textChevron">
                <a:avLst/>
              </a:prstTxWarp>
            </a:bodyPr>
            <a:lstStyle/>
            <a:p>
              <a:pPr algn="ctr"/>
              <a:r>
                <a:rPr lang="de-DE" sz="1400" b="1" dirty="0">
                  <a:solidFill>
                    <a:schemeClr val="accent6"/>
                  </a:solidFill>
                </a:rPr>
                <a:t>Q2</a:t>
              </a:r>
            </a:p>
          </p:txBody>
        </p:sp>
        <p:sp>
          <p:nvSpPr>
            <p:cNvPr id="33" name="Textfeld 32">
              <a:extLst>
                <a:ext uri="{FF2B5EF4-FFF2-40B4-BE49-F238E27FC236}">
                  <a16:creationId xmlns:a16="http://schemas.microsoft.com/office/drawing/2014/main" id="{84DE0BDD-1602-48CA-4AEC-20F77F62F3F9}"/>
                </a:ext>
              </a:extLst>
            </p:cNvPr>
            <p:cNvSpPr txBox="1"/>
            <p:nvPr/>
          </p:nvSpPr>
          <p:spPr>
            <a:xfrm>
              <a:off x="8850141" y="930613"/>
              <a:ext cx="319318" cy="230832"/>
            </a:xfrm>
            <a:prstGeom prst="rect">
              <a:avLst/>
            </a:prstGeom>
            <a:noFill/>
          </p:spPr>
          <p:txBody>
            <a:bodyPr wrap="none" rtlCol="0">
              <a:prstTxWarp prst="textChevron">
                <a:avLst/>
              </a:prstTxWarp>
              <a:spAutoFit/>
            </a:bodyPr>
            <a:lstStyle/>
            <a:p>
              <a:r>
                <a:rPr lang="de-DE" sz="900" dirty="0">
                  <a:solidFill>
                    <a:schemeClr val="accent6">
                      <a:lumMod val="50000"/>
                    </a:schemeClr>
                  </a:solidFill>
                </a:rPr>
                <a:t>Q2</a:t>
              </a:r>
              <a:endParaRPr lang="de-DE" sz="1200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  <p:sp>
          <p:nvSpPr>
            <p:cNvPr id="34" name="Textfeld 33">
              <a:extLst>
                <a:ext uri="{FF2B5EF4-FFF2-40B4-BE49-F238E27FC236}">
                  <a16:creationId xmlns:a16="http://schemas.microsoft.com/office/drawing/2014/main" id="{1B20BAF7-72EC-9A86-C98A-658B16B014C7}"/>
                </a:ext>
              </a:extLst>
            </p:cNvPr>
            <p:cNvSpPr txBox="1"/>
            <p:nvPr/>
          </p:nvSpPr>
          <p:spPr>
            <a:xfrm>
              <a:off x="9248062" y="1727540"/>
              <a:ext cx="319318" cy="230832"/>
            </a:xfrm>
            <a:prstGeom prst="rect">
              <a:avLst/>
            </a:prstGeom>
            <a:noFill/>
          </p:spPr>
          <p:txBody>
            <a:bodyPr wrap="none" rtlCol="0">
              <a:prstTxWarp prst="textChevron">
                <a:avLst/>
              </a:prstTxWarp>
              <a:spAutoFit/>
            </a:bodyPr>
            <a:lstStyle/>
            <a:p>
              <a:r>
                <a:rPr lang="de-DE" sz="900" dirty="0">
                  <a:solidFill>
                    <a:schemeClr val="accent6">
                      <a:lumMod val="50000"/>
                    </a:schemeClr>
                  </a:solidFill>
                </a:rPr>
                <a:t>Q2</a:t>
              </a:r>
              <a:endParaRPr lang="de-DE" sz="1200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</p:grpSp>
      <p:grpSp>
        <p:nvGrpSpPr>
          <p:cNvPr id="47" name="Gruppieren 46">
            <a:extLst>
              <a:ext uri="{FF2B5EF4-FFF2-40B4-BE49-F238E27FC236}">
                <a16:creationId xmlns:a16="http://schemas.microsoft.com/office/drawing/2014/main" id="{B858B0DA-BF52-D19E-7700-44FD98DEEEE0}"/>
              </a:ext>
            </a:extLst>
          </p:cNvPr>
          <p:cNvGrpSpPr/>
          <p:nvPr/>
        </p:nvGrpSpPr>
        <p:grpSpPr>
          <a:xfrm rot="479249">
            <a:off x="9752069" y="1163281"/>
            <a:ext cx="733266" cy="1079999"/>
            <a:chOff x="8834112" y="915226"/>
            <a:chExt cx="733267" cy="1080000"/>
          </a:xfrm>
        </p:grpSpPr>
        <p:sp>
          <p:nvSpPr>
            <p:cNvPr id="48" name="Rechteck: abgerundete Ecken 47">
              <a:extLst>
                <a:ext uri="{FF2B5EF4-FFF2-40B4-BE49-F238E27FC236}">
                  <a16:creationId xmlns:a16="http://schemas.microsoft.com/office/drawing/2014/main" id="{858A0766-7BB8-D11B-7F12-240758FF6B58}"/>
                </a:ext>
              </a:extLst>
            </p:cNvPr>
            <p:cNvSpPr/>
            <p:nvPr/>
          </p:nvSpPr>
          <p:spPr>
            <a:xfrm>
              <a:off x="8834112" y="915226"/>
              <a:ext cx="720000" cy="10800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prstTxWarp prst="textChevron">
                <a:avLst/>
              </a:prstTxWarp>
            </a:bodyPr>
            <a:lstStyle/>
            <a:p>
              <a:pPr algn="ctr"/>
              <a:r>
                <a:rPr lang="de-DE" sz="1400" b="1" dirty="0">
                  <a:solidFill>
                    <a:schemeClr val="accent6"/>
                  </a:solidFill>
                </a:rPr>
                <a:t>Q3</a:t>
              </a:r>
            </a:p>
          </p:txBody>
        </p:sp>
        <p:sp>
          <p:nvSpPr>
            <p:cNvPr id="49" name="Textfeld 48">
              <a:extLst>
                <a:ext uri="{FF2B5EF4-FFF2-40B4-BE49-F238E27FC236}">
                  <a16:creationId xmlns:a16="http://schemas.microsoft.com/office/drawing/2014/main" id="{8127C267-AE2A-D9D4-8E90-9952C723186F}"/>
                </a:ext>
              </a:extLst>
            </p:cNvPr>
            <p:cNvSpPr txBox="1"/>
            <p:nvPr/>
          </p:nvSpPr>
          <p:spPr>
            <a:xfrm>
              <a:off x="8850141" y="930613"/>
              <a:ext cx="319318" cy="230832"/>
            </a:xfrm>
            <a:prstGeom prst="rect">
              <a:avLst/>
            </a:prstGeom>
            <a:noFill/>
          </p:spPr>
          <p:txBody>
            <a:bodyPr wrap="none" rtlCol="0">
              <a:prstTxWarp prst="textChevron">
                <a:avLst/>
              </a:prstTxWarp>
              <a:spAutoFit/>
            </a:bodyPr>
            <a:lstStyle/>
            <a:p>
              <a:r>
                <a:rPr lang="de-DE" sz="900" dirty="0">
                  <a:solidFill>
                    <a:schemeClr val="accent6">
                      <a:lumMod val="50000"/>
                    </a:schemeClr>
                  </a:solidFill>
                </a:rPr>
                <a:t>Q3</a:t>
              </a:r>
              <a:endParaRPr lang="de-DE" sz="1200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  <p:sp>
          <p:nvSpPr>
            <p:cNvPr id="50" name="Textfeld 49">
              <a:extLst>
                <a:ext uri="{FF2B5EF4-FFF2-40B4-BE49-F238E27FC236}">
                  <a16:creationId xmlns:a16="http://schemas.microsoft.com/office/drawing/2014/main" id="{469EA978-59D8-A021-B9FF-79D6B1158BDF}"/>
                </a:ext>
              </a:extLst>
            </p:cNvPr>
            <p:cNvSpPr txBox="1"/>
            <p:nvPr/>
          </p:nvSpPr>
          <p:spPr>
            <a:xfrm>
              <a:off x="9248061" y="1727540"/>
              <a:ext cx="319318" cy="230832"/>
            </a:xfrm>
            <a:prstGeom prst="rect">
              <a:avLst/>
            </a:prstGeom>
            <a:noFill/>
          </p:spPr>
          <p:txBody>
            <a:bodyPr wrap="none" rtlCol="0">
              <a:prstTxWarp prst="textChevron">
                <a:avLst/>
              </a:prstTxWarp>
              <a:spAutoFit/>
            </a:bodyPr>
            <a:lstStyle/>
            <a:p>
              <a:r>
                <a:rPr lang="de-DE" sz="900" dirty="0">
                  <a:solidFill>
                    <a:schemeClr val="accent6">
                      <a:lumMod val="50000"/>
                    </a:schemeClr>
                  </a:solidFill>
                </a:rPr>
                <a:t>Q3</a:t>
              </a:r>
              <a:endParaRPr lang="de-DE" sz="1200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</p:grpSp>
      <p:grpSp>
        <p:nvGrpSpPr>
          <p:cNvPr id="43" name="Gruppieren 42">
            <a:extLst>
              <a:ext uri="{FF2B5EF4-FFF2-40B4-BE49-F238E27FC236}">
                <a16:creationId xmlns:a16="http://schemas.microsoft.com/office/drawing/2014/main" id="{99DB5164-579A-B6CD-3A03-EC5529B1B2AE}"/>
              </a:ext>
            </a:extLst>
          </p:cNvPr>
          <p:cNvGrpSpPr/>
          <p:nvPr/>
        </p:nvGrpSpPr>
        <p:grpSpPr>
          <a:xfrm rot="1252740">
            <a:off x="10371491" y="1295564"/>
            <a:ext cx="733267" cy="1080000"/>
            <a:chOff x="8834112" y="915225"/>
            <a:chExt cx="733267" cy="1080000"/>
          </a:xfrm>
        </p:grpSpPr>
        <p:sp>
          <p:nvSpPr>
            <p:cNvPr id="44" name="Rechteck: abgerundete Ecken 43">
              <a:extLst>
                <a:ext uri="{FF2B5EF4-FFF2-40B4-BE49-F238E27FC236}">
                  <a16:creationId xmlns:a16="http://schemas.microsoft.com/office/drawing/2014/main" id="{F2E7F6F5-24D5-0286-8294-6A02583CBD56}"/>
                </a:ext>
              </a:extLst>
            </p:cNvPr>
            <p:cNvSpPr/>
            <p:nvPr/>
          </p:nvSpPr>
          <p:spPr>
            <a:xfrm>
              <a:off x="8834112" y="915225"/>
              <a:ext cx="720000" cy="10800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prstTxWarp prst="textChevron">
                <a:avLst/>
              </a:prstTxWarp>
            </a:bodyPr>
            <a:lstStyle/>
            <a:p>
              <a:pPr algn="ctr"/>
              <a:r>
                <a:rPr lang="de-DE" sz="1400" b="1" dirty="0">
                  <a:solidFill>
                    <a:schemeClr val="accent6"/>
                  </a:solidFill>
                </a:rPr>
                <a:t>Q4</a:t>
              </a:r>
            </a:p>
          </p:txBody>
        </p:sp>
        <p:sp>
          <p:nvSpPr>
            <p:cNvPr id="45" name="Textfeld 44">
              <a:extLst>
                <a:ext uri="{FF2B5EF4-FFF2-40B4-BE49-F238E27FC236}">
                  <a16:creationId xmlns:a16="http://schemas.microsoft.com/office/drawing/2014/main" id="{4012931A-B390-6444-3E9A-81490A885F33}"/>
                </a:ext>
              </a:extLst>
            </p:cNvPr>
            <p:cNvSpPr txBox="1"/>
            <p:nvPr/>
          </p:nvSpPr>
          <p:spPr>
            <a:xfrm>
              <a:off x="8850142" y="930613"/>
              <a:ext cx="319318" cy="230832"/>
            </a:xfrm>
            <a:prstGeom prst="rect">
              <a:avLst/>
            </a:prstGeom>
            <a:noFill/>
          </p:spPr>
          <p:txBody>
            <a:bodyPr wrap="none" rtlCol="0">
              <a:prstTxWarp prst="textChevron">
                <a:avLst/>
              </a:prstTxWarp>
              <a:spAutoFit/>
            </a:bodyPr>
            <a:lstStyle/>
            <a:p>
              <a:r>
                <a:rPr lang="de-DE" sz="900" dirty="0">
                  <a:solidFill>
                    <a:schemeClr val="accent6">
                      <a:lumMod val="50000"/>
                    </a:schemeClr>
                  </a:solidFill>
                </a:rPr>
                <a:t>Q4</a:t>
              </a:r>
              <a:endParaRPr lang="de-DE" sz="1200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  <p:sp>
          <p:nvSpPr>
            <p:cNvPr id="46" name="Textfeld 45">
              <a:extLst>
                <a:ext uri="{FF2B5EF4-FFF2-40B4-BE49-F238E27FC236}">
                  <a16:creationId xmlns:a16="http://schemas.microsoft.com/office/drawing/2014/main" id="{1D6DADE0-3DAD-CB1E-907A-65D96CDFE2FE}"/>
                </a:ext>
              </a:extLst>
            </p:cNvPr>
            <p:cNvSpPr txBox="1"/>
            <p:nvPr/>
          </p:nvSpPr>
          <p:spPr>
            <a:xfrm>
              <a:off x="9248061" y="1727540"/>
              <a:ext cx="319318" cy="230832"/>
            </a:xfrm>
            <a:prstGeom prst="rect">
              <a:avLst/>
            </a:prstGeom>
            <a:noFill/>
          </p:spPr>
          <p:txBody>
            <a:bodyPr wrap="none" rtlCol="0">
              <a:prstTxWarp prst="textChevron">
                <a:avLst/>
              </a:prstTxWarp>
              <a:spAutoFit/>
            </a:bodyPr>
            <a:lstStyle/>
            <a:p>
              <a:r>
                <a:rPr lang="de-DE" sz="900" dirty="0">
                  <a:solidFill>
                    <a:schemeClr val="accent6">
                      <a:lumMod val="50000"/>
                    </a:schemeClr>
                  </a:solidFill>
                </a:rPr>
                <a:t>Q4</a:t>
              </a:r>
              <a:endParaRPr lang="de-DE" sz="1200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6409291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>
          <a:extLst>
            <a:ext uri="{FF2B5EF4-FFF2-40B4-BE49-F238E27FC236}">
              <a16:creationId xmlns:a16="http://schemas.microsoft.com/office/drawing/2014/main" id="{B7B8B661-F4AA-2DEC-2976-FF479452442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C9FF6CD-9109-5672-2118-EDE219BC56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Die Ziele eines Unternehmens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1D00D59A-C343-8414-4A41-B8D4619A59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23FFEC-42AF-4C5F-8FEB-D69D9B6A7C04}" type="slidenum">
              <a:rPr lang="de-AT" smtClean="0"/>
              <a:t>14</a:t>
            </a:fld>
            <a:endParaRPr lang="de-AT"/>
          </a:p>
        </p:txBody>
      </p:sp>
      <p:sp>
        <p:nvSpPr>
          <p:cNvPr id="8" name="Rechteck 7">
            <a:extLst>
              <a:ext uri="{FF2B5EF4-FFF2-40B4-BE49-F238E27FC236}">
                <a16:creationId xmlns:a16="http://schemas.microsoft.com/office/drawing/2014/main" id="{B539BC85-9EE0-CF91-DB7D-387A0BA50562}"/>
              </a:ext>
            </a:extLst>
          </p:cNvPr>
          <p:cNvSpPr/>
          <p:nvPr/>
        </p:nvSpPr>
        <p:spPr>
          <a:xfrm>
            <a:off x="399263" y="2791275"/>
            <a:ext cx="3621073" cy="1371531"/>
          </a:xfrm>
          <a:custGeom>
            <a:avLst/>
            <a:gdLst>
              <a:gd name="connsiteX0" fmla="*/ 0 w 3621073"/>
              <a:gd name="connsiteY0" fmla="*/ 0 h 1371531"/>
              <a:gd name="connsiteX1" fmla="*/ 3621073 w 3621073"/>
              <a:gd name="connsiteY1" fmla="*/ 0 h 1371531"/>
              <a:gd name="connsiteX2" fmla="*/ 3621073 w 3621073"/>
              <a:gd name="connsiteY2" fmla="*/ 1371531 h 1371531"/>
              <a:gd name="connsiteX3" fmla="*/ 0 w 3621073"/>
              <a:gd name="connsiteY3" fmla="*/ 1371531 h 1371531"/>
              <a:gd name="connsiteX4" fmla="*/ 0 w 3621073"/>
              <a:gd name="connsiteY4" fmla="*/ 0 h 13715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621073" h="1371531" extrusionOk="0">
                <a:moveTo>
                  <a:pt x="0" y="0"/>
                </a:moveTo>
                <a:cubicBezTo>
                  <a:pt x="1635196" y="-71072"/>
                  <a:pt x="2226418" y="-64449"/>
                  <a:pt x="3621073" y="0"/>
                </a:cubicBezTo>
                <a:cubicBezTo>
                  <a:pt x="3532279" y="501437"/>
                  <a:pt x="3612858" y="747540"/>
                  <a:pt x="3621073" y="1371531"/>
                </a:cubicBezTo>
                <a:cubicBezTo>
                  <a:pt x="2229200" y="1403400"/>
                  <a:pt x="1659914" y="1335424"/>
                  <a:pt x="0" y="1371531"/>
                </a:cubicBezTo>
                <a:cubicBezTo>
                  <a:pt x="-18290" y="709914"/>
                  <a:pt x="2928" y="179745"/>
                  <a:pt x="0" y="0"/>
                </a:cubicBezTo>
                <a:close/>
              </a:path>
            </a:pathLst>
          </a:custGeom>
          <a:noFill/>
          <a:ln>
            <a:solidFill>
              <a:schemeClr val="accent6">
                <a:lumMod val="50000"/>
              </a:schemeClr>
            </a:solidFill>
            <a:extLst>
              <a:ext uri="{C807C97D-BFC1-408E-A445-0C87EB9F89A2}">
                <ask:lineSketchStyleProps xmlns:ask="http://schemas.microsoft.com/office/drawing/2018/sketchyshapes" sd="215825884">
                  <a:prstGeom prst="rect">
                    <a:avLst/>
                  </a:prstGeom>
                  <ask:type>
                    <ask:lineSketchCurved/>
                  </ask:type>
                </ask:lineSketchStyleProps>
              </a:ext>
            </a:extLst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2800" b="1" dirty="0"/>
          </a:p>
          <a:p>
            <a:pPr algn="ctr"/>
            <a:r>
              <a:rPr lang="de-AT" sz="2800" b="1" dirty="0"/>
              <a:t>Ökonomische</a:t>
            </a:r>
            <a:r>
              <a:rPr lang="de-AT" sz="2800" dirty="0"/>
              <a:t> Ziele</a:t>
            </a:r>
          </a:p>
        </p:txBody>
      </p:sp>
      <p:sp>
        <p:nvSpPr>
          <p:cNvPr id="9" name="Rechteck 8">
            <a:extLst>
              <a:ext uri="{FF2B5EF4-FFF2-40B4-BE49-F238E27FC236}">
                <a16:creationId xmlns:a16="http://schemas.microsoft.com/office/drawing/2014/main" id="{8B116352-0BA6-9855-511C-0CB0A098EC05}"/>
              </a:ext>
            </a:extLst>
          </p:cNvPr>
          <p:cNvSpPr/>
          <p:nvPr/>
        </p:nvSpPr>
        <p:spPr>
          <a:xfrm>
            <a:off x="4285463" y="2791275"/>
            <a:ext cx="3621073" cy="1371531"/>
          </a:xfrm>
          <a:custGeom>
            <a:avLst/>
            <a:gdLst>
              <a:gd name="connsiteX0" fmla="*/ 0 w 3621073"/>
              <a:gd name="connsiteY0" fmla="*/ 0 h 1371531"/>
              <a:gd name="connsiteX1" fmla="*/ 3621073 w 3621073"/>
              <a:gd name="connsiteY1" fmla="*/ 0 h 1371531"/>
              <a:gd name="connsiteX2" fmla="*/ 3621073 w 3621073"/>
              <a:gd name="connsiteY2" fmla="*/ 1371531 h 1371531"/>
              <a:gd name="connsiteX3" fmla="*/ 0 w 3621073"/>
              <a:gd name="connsiteY3" fmla="*/ 1371531 h 1371531"/>
              <a:gd name="connsiteX4" fmla="*/ 0 w 3621073"/>
              <a:gd name="connsiteY4" fmla="*/ 0 h 13715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621073" h="1371531" extrusionOk="0">
                <a:moveTo>
                  <a:pt x="0" y="0"/>
                </a:moveTo>
                <a:cubicBezTo>
                  <a:pt x="1598027" y="115129"/>
                  <a:pt x="2332502" y="-168003"/>
                  <a:pt x="3621073" y="0"/>
                </a:cubicBezTo>
                <a:cubicBezTo>
                  <a:pt x="3643559" y="356609"/>
                  <a:pt x="3686667" y="953508"/>
                  <a:pt x="3621073" y="1371531"/>
                </a:cubicBezTo>
                <a:cubicBezTo>
                  <a:pt x="2746595" y="1389864"/>
                  <a:pt x="1122609" y="1410278"/>
                  <a:pt x="0" y="1371531"/>
                </a:cubicBezTo>
                <a:cubicBezTo>
                  <a:pt x="101928" y="1125961"/>
                  <a:pt x="27552" y="422522"/>
                  <a:pt x="0" y="0"/>
                </a:cubicBezTo>
                <a:close/>
              </a:path>
            </a:pathLst>
          </a:custGeom>
          <a:noFill/>
          <a:ln>
            <a:solidFill>
              <a:schemeClr val="accent6">
                <a:lumMod val="50000"/>
              </a:schemeClr>
            </a:solidFill>
            <a:extLst>
              <a:ext uri="{C807C97D-BFC1-408E-A445-0C87EB9F89A2}">
                <ask:lineSketchStyleProps xmlns:ask="http://schemas.microsoft.com/office/drawing/2018/sketchyshapes" sd="3239500553">
                  <a:prstGeom prst="rect">
                    <a:avLst/>
                  </a:prstGeom>
                  <ask:type>
                    <ask:lineSketchCurved/>
                  </ask:type>
                </ask:lineSketchStyleProps>
              </a:ext>
            </a:extLst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2800" b="1" dirty="0"/>
          </a:p>
          <a:p>
            <a:pPr algn="ctr"/>
            <a:r>
              <a:rPr lang="de-AT" sz="2800" b="1" dirty="0"/>
              <a:t>Soziale</a:t>
            </a:r>
            <a:r>
              <a:rPr lang="de-AT" sz="2800" dirty="0"/>
              <a:t> Ziele</a:t>
            </a:r>
          </a:p>
        </p:txBody>
      </p:sp>
      <p:sp>
        <p:nvSpPr>
          <p:cNvPr id="10" name="Rechteck 9">
            <a:extLst>
              <a:ext uri="{FF2B5EF4-FFF2-40B4-BE49-F238E27FC236}">
                <a16:creationId xmlns:a16="http://schemas.microsoft.com/office/drawing/2014/main" id="{0D62CE2D-BB68-03F4-8B1D-7CFD801C4A3A}"/>
              </a:ext>
            </a:extLst>
          </p:cNvPr>
          <p:cNvSpPr/>
          <p:nvPr/>
        </p:nvSpPr>
        <p:spPr>
          <a:xfrm>
            <a:off x="8171663" y="2791275"/>
            <a:ext cx="3621073" cy="1371531"/>
          </a:xfrm>
          <a:custGeom>
            <a:avLst/>
            <a:gdLst>
              <a:gd name="connsiteX0" fmla="*/ 0 w 3621073"/>
              <a:gd name="connsiteY0" fmla="*/ 0 h 1371531"/>
              <a:gd name="connsiteX1" fmla="*/ 3621073 w 3621073"/>
              <a:gd name="connsiteY1" fmla="*/ 0 h 1371531"/>
              <a:gd name="connsiteX2" fmla="*/ 3621073 w 3621073"/>
              <a:gd name="connsiteY2" fmla="*/ 1371531 h 1371531"/>
              <a:gd name="connsiteX3" fmla="*/ 0 w 3621073"/>
              <a:gd name="connsiteY3" fmla="*/ 1371531 h 1371531"/>
              <a:gd name="connsiteX4" fmla="*/ 0 w 3621073"/>
              <a:gd name="connsiteY4" fmla="*/ 0 h 13715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621073" h="1371531" extrusionOk="0">
                <a:moveTo>
                  <a:pt x="0" y="0"/>
                </a:moveTo>
                <a:cubicBezTo>
                  <a:pt x="813668" y="-117364"/>
                  <a:pt x="2414396" y="-24242"/>
                  <a:pt x="3621073" y="0"/>
                </a:cubicBezTo>
                <a:cubicBezTo>
                  <a:pt x="3577556" y="150407"/>
                  <a:pt x="3663021" y="714942"/>
                  <a:pt x="3621073" y="1371531"/>
                </a:cubicBezTo>
                <a:cubicBezTo>
                  <a:pt x="2441638" y="1391002"/>
                  <a:pt x="1593662" y="1352401"/>
                  <a:pt x="0" y="1371531"/>
                </a:cubicBezTo>
                <a:cubicBezTo>
                  <a:pt x="103674" y="1095353"/>
                  <a:pt x="93178" y="186852"/>
                  <a:pt x="0" y="0"/>
                </a:cubicBezTo>
                <a:close/>
              </a:path>
            </a:pathLst>
          </a:custGeom>
          <a:noFill/>
          <a:ln>
            <a:solidFill>
              <a:schemeClr val="accent6">
                <a:lumMod val="50000"/>
              </a:schemeClr>
            </a:solidFill>
            <a:extLst>
              <a:ext uri="{C807C97D-BFC1-408E-A445-0C87EB9F89A2}">
                <ask:lineSketchStyleProps xmlns:ask="http://schemas.microsoft.com/office/drawing/2018/sketchyshapes" sd="1829569883">
                  <a:prstGeom prst="rect">
                    <a:avLst/>
                  </a:prstGeom>
                  <ask:type>
                    <ask:lineSketchCurved/>
                  </ask:type>
                </ask:lineSketchStyleProps>
              </a:ext>
            </a:extLst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2800" b="1" dirty="0"/>
          </a:p>
          <a:p>
            <a:pPr algn="ctr"/>
            <a:r>
              <a:rPr lang="de-AT" sz="2800" b="1" dirty="0"/>
              <a:t>Ökologische</a:t>
            </a:r>
            <a:r>
              <a:rPr lang="de-AT" sz="2800" dirty="0"/>
              <a:t> Ziele</a:t>
            </a:r>
          </a:p>
        </p:txBody>
      </p:sp>
      <p:grpSp>
        <p:nvGrpSpPr>
          <p:cNvPr id="24" name="Gruppieren 23">
            <a:extLst>
              <a:ext uri="{FF2B5EF4-FFF2-40B4-BE49-F238E27FC236}">
                <a16:creationId xmlns:a16="http://schemas.microsoft.com/office/drawing/2014/main" id="{0DDA04B2-2F64-0DFE-F1EC-4A50B7950EF7}"/>
              </a:ext>
            </a:extLst>
          </p:cNvPr>
          <p:cNvGrpSpPr/>
          <p:nvPr/>
        </p:nvGrpSpPr>
        <p:grpSpPr>
          <a:xfrm>
            <a:off x="9352199" y="2161275"/>
            <a:ext cx="1260000" cy="1260000"/>
            <a:chOff x="9352199" y="1570725"/>
            <a:chExt cx="1260000" cy="1260000"/>
          </a:xfrm>
          <a:solidFill>
            <a:schemeClr val="accent6">
              <a:lumMod val="75000"/>
            </a:schemeClr>
          </a:solidFill>
        </p:grpSpPr>
        <p:sp>
          <p:nvSpPr>
            <p:cNvPr id="23" name="Ellipse 22">
              <a:extLst>
                <a:ext uri="{FF2B5EF4-FFF2-40B4-BE49-F238E27FC236}">
                  <a16:creationId xmlns:a16="http://schemas.microsoft.com/office/drawing/2014/main" id="{868E2802-C04A-BB2D-BFEA-43FB9CB5C7BE}"/>
                </a:ext>
              </a:extLst>
            </p:cNvPr>
            <p:cNvSpPr/>
            <p:nvPr/>
          </p:nvSpPr>
          <p:spPr>
            <a:xfrm>
              <a:off x="9352199" y="1570725"/>
              <a:ext cx="1260000" cy="1260000"/>
            </a:xfrm>
            <a:prstGeom prst="ellipse">
              <a:avLst/>
            </a:prstGeom>
            <a:grpFill/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 sz="2800" b="1" dirty="0"/>
            </a:p>
          </p:txBody>
        </p:sp>
        <p:pic>
          <p:nvPicPr>
            <p:cNvPr id="14" name="Grafik 13" descr="Offene Hand mit Pflanze Silhouette">
              <a:extLst>
                <a:ext uri="{FF2B5EF4-FFF2-40B4-BE49-F238E27FC236}">
                  <a16:creationId xmlns:a16="http://schemas.microsoft.com/office/drawing/2014/main" id="{882DF962-8413-C323-E567-34F73F2570D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9442201" y="1660725"/>
              <a:ext cx="1080000" cy="1080000"/>
            </a:xfrm>
            <a:prstGeom prst="rect">
              <a:avLst/>
            </a:prstGeom>
          </p:spPr>
        </p:pic>
      </p:grpSp>
      <p:grpSp>
        <p:nvGrpSpPr>
          <p:cNvPr id="28" name="Gruppieren 27">
            <a:extLst>
              <a:ext uri="{FF2B5EF4-FFF2-40B4-BE49-F238E27FC236}">
                <a16:creationId xmlns:a16="http://schemas.microsoft.com/office/drawing/2014/main" id="{4235043D-28A2-9DF7-C73E-4C246F25841B}"/>
              </a:ext>
            </a:extLst>
          </p:cNvPr>
          <p:cNvGrpSpPr/>
          <p:nvPr/>
        </p:nvGrpSpPr>
        <p:grpSpPr>
          <a:xfrm>
            <a:off x="5465999" y="2161275"/>
            <a:ext cx="1260000" cy="1260000"/>
            <a:chOff x="5465999" y="1570725"/>
            <a:chExt cx="1260000" cy="1260000"/>
          </a:xfrm>
          <a:solidFill>
            <a:schemeClr val="accent6">
              <a:lumMod val="75000"/>
            </a:schemeClr>
          </a:solidFill>
        </p:grpSpPr>
        <p:sp>
          <p:nvSpPr>
            <p:cNvPr id="26" name="Ellipse 25">
              <a:extLst>
                <a:ext uri="{FF2B5EF4-FFF2-40B4-BE49-F238E27FC236}">
                  <a16:creationId xmlns:a16="http://schemas.microsoft.com/office/drawing/2014/main" id="{30036C2A-F815-7D25-D9A1-48BF8757FCBB}"/>
                </a:ext>
              </a:extLst>
            </p:cNvPr>
            <p:cNvSpPr/>
            <p:nvPr/>
          </p:nvSpPr>
          <p:spPr>
            <a:xfrm>
              <a:off x="5465999" y="1570725"/>
              <a:ext cx="1260000" cy="1260000"/>
            </a:xfrm>
            <a:prstGeom prst="ellipse">
              <a:avLst/>
            </a:prstGeom>
            <a:grpFill/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 sz="2800" b="1" dirty="0"/>
            </a:p>
          </p:txBody>
        </p:sp>
        <p:pic>
          <p:nvPicPr>
            <p:cNvPr id="16" name="Grafik 15" descr="Handschlag mit einfarbiger Füllung">
              <a:extLst>
                <a:ext uri="{FF2B5EF4-FFF2-40B4-BE49-F238E27FC236}">
                  <a16:creationId xmlns:a16="http://schemas.microsoft.com/office/drawing/2014/main" id="{E48E1820-AE90-C8ED-A9FD-D7F5CB406AE3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5566536" y="1719413"/>
              <a:ext cx="1080000" cy="1080000"/>
            </a:xfrm>
            <a:prstGeom prst="rect">
              <a:avLst/>
            </a:prstGeom>
          </p:spPr>
        </p:pic>
      </p:grpSp>
      <p:grpSp>
        <p:nvGrpSpPr>
          <p:cNvPr id="30" name="Gruppieren 29">
            <a:extLst>
              <a:ext uri="{FF2B5EF4-FFF2-40B4-BE49-F238E27FC236}">
                <a16:creationId xmlns:a16="http://schemas.microsoft.com/office/drawing/2014/main" id="{A74FFB14-5073-8C39-9E35-E90EF69B449A}"/>
              </a:ext>
            </a:extLst>
          </p:cNvPr>
          <p:cNvGrpSpPr/>
          <p:nvPr/>
        </p:nvGrpSpPr>
        <p:grpSpPr>
          <a:xfrm>
            <a:off x="1489799" y="2129963"/>
            <a:ext cx="1260000" cy="1260000"/>
            <a:chOff x="1489799" y="1539413"/>
            <a:chExt cx="1260000" cy="1260000"/>
          </a:xfrm>
          <a:solidFill>
            <a:schemeClr val="accent6">
              <a:lumMod val="75000"/>
            </a:schemeClr>
          </a:solidFill>
        </p:grpSpPr>
        <p:sp>
          <p:nvSpPr>
            <p:cNvPr id="29" name="Ellipse 28">
              <a:extLst>
                <a:ext uri="{FF2B5EF4-FFF2-40B4-BE49-F238E27FC236}">
                  <a16:creationId xmlns:a16="http://schemas.microsoft.com/office/drawing/2014/main" id="{407B5505-28C6-F930-9C5D-776A59F190D0}"/>
                </a:ext>
              </a:extLst>
            </p:cNvPr>
            <p:cNvSpPr/>
            <p:nvPr/>
          </p:nvSpPr>
          <p:spPr>
            <a:xfrm>
              <a:off x="1489799" y="1539413"/>
              <a:ext cx="1260000" cy="1260000"/>
            </a:xfrm>
            <a:prstGeom prst="ellipse">
              <a:avLst/>
            </a:prstGeom>
            <a:grpFill/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 sz="2800" dirty="0"/>
            </a:p>
          </p:txBody>
        </p:sp>
        <p:pic>
          <p:nvPicPr>
            <p:cNvPr id="12" name="Grafik 11" descr="Fliegendes Geld Silhouette">
              <a:extLst>
                <a:ext uri="{FF2B5EF4-FFF2-40B4-BE49-F238E27FC236}">
                  <a16:creationId xmlns:a16="http://schemas.microsoft.com/office/drawing/2014/main" id="{CC0BE02F-CECF-3497-EA2E-000B8D076C72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p:blipFill>
          <p:spPr>
            <a:xfrm>
              <a:off x="1718567" y="1726341"/>
              <a:ext cx="900000" cy="900000"/>
            </a:xfrm>
            <a:prstGeom prst="rect">
              <a:avLst/>
            </a:prstGeom>
          </p:spPr>
        </p:pic>
      </p:grpSp>
      <p:sp>
        <p:nvSpPr>
          <p:cNvPr id="31" name="Rechteck 30">
            <a:extLst>
              <a:ext uri="{FF2B5EF4-FFF2-40B4-BE49-F238E27FC236}">
                <a16:creationId xmlns:a16="http://schemas.microsoft.com/office/drawing/2014/main" id="{1E8C4E32-1CC9-E55C-DF14-C34AFFC8082B}"/>
              </a:ext>
            </a:extLst>
          </p:cNvPr>
          <p:cNvSpPr/>
          <p:nvPr/>
        </p:nvSpPr>
        <p:spPr>
          <a:xfrm>
            <a:off x="399263" y="4370259"/>
            <a:ext cx="3621073" cy="1835112"/>
          </a:xfrm>
          <a:prstGeom prst="rect">
            <a:avLst/>
          </a:prstGeom>
          <a:ln>
            <a:solidFill>
              <a:srgbClr val="548235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AT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58" name="Textfeld 57">
            <a:extLst>
              <a:ext uri="{FF2B5EF4-FFF2-40B4-BE49-F238E27FC236}">
                <a16:creationId xmlns:a16="http://schemas.microsoft.com/office/drawing/2014/main" id="{FB2C4594-FC9A-F3FE-299F-C3BD06460E5C}"/>
              </a:ext>
            </a:extLst>
          </p:cNvPr>
          <p:cNvSpPr txBox="1"/>
          <p:nvPr/>
        </p:nvSpPr>
        <p:spPr>
          <a:xfrm>
            <a:off x="838199" y="1636986"/>
            <a:ext cx="1051560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400" dirty="0"/>
              <a:t>Damit ein Unternehmen langfristig erfolgreich sein kann, muss es sich Ziele setzen:</a:t>
            </a:r>
          </a:p>
        </p:txBody>
      </p:sp>
      <p:cxnSp>
        <p:nvCxnSpPr>
          <p:cNvPr id="5" name="Gerader Verbinder 4">
            <a:extLst>
              <a:ext uri="{FF2B5EF4-FFF2-40B4-BE49-F238E27FC236}">
                <a16:creationId xmlns:a16="http://schemas.microsoft.com/office/drawing/2014/main" id="{618A16C1-AB0D-BDA4-02EA-97ED3997FB17}"/>
              </a:ext>
            </a:extLst>
          </p:cNvPr>
          <p:cNvCxnSpPr/>
          <p:nvPr/>
        </p:nvCxnSpPr>
        <p:spPr>
          <a:xfrm>
            <a:off x="738909" y="3870037"/>
            <a:ext cx="2826328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" name="Gerader Verbinder 5">
            <a:extLst>
              <a:ext uri="{FF2B5EF4-FFF2-40B4-BE49-F238E27FC236}">
                <a16:creationId xmlns:a16="http://schemas.microsoft.com/office/drawing/2014/main" id="{66D6803B-0084-7ED8-B094-6B5D99EA7093}"/>
              </a:ext>
            </a:extLst>
          </p:cNvPr>
          <p:cNvCxnSpPr/>
          <p:nvPr/>
        </p:nvCxnSpPr>
        <p:spPr>
          <a:xfrm>
            <a:off x="4752109" y="3870037"/>
            <a:ext cx="2826328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" name="Gerader Verbinder 6">
            <a:extLst>
              <a:ext uri="{FF2B5EF4-FFF2-40B4-BE49-F238E27FC236}">
                <a16:creationId xmlns:a16="http://schemas.microsoft.com/office/drawing/2014/main" id="{DAB89E0C-01FD-A1C9-9A5D-95F5DF024495}"/>
              </a:ext>
            </a:extLst>
          </p:cNvPr>
          <p:cNvCxnSpPr/>
          <p:nvPr/>
        </p:nvCxnSpPr>
        <p:spPr>
          <a:xfrm>
            <a:off x="8610600" y="3870037"/>
            <a:ext cx="2826328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1" name="Rechteck 10">
            <a:extLst>
              <a:ext uri="{FF2B5EF4-FFF2-40B4-BE49-F238E27FC236}">
                <a16:creationId xmlns:a16="http://schemas.microsoft.com/office/drawing/2014/main" id="{B87AC893-7A59-F5F8-76C2-DE01FE0A99FD}"/>
              </a:ext>
            </a:extLst>
          </p:cNvPr>
          <p:cNvSpPr/>
          <p:nvPr/>
        </p:nvSpPr>
        <p:spPr>
          <a:xfrm>
            <a:off x="4354736" y="4370259"/>
            <a:ext cx="3621073" cy="1835112"/>
          </a:xfrm>
          <a:prstGeom prst="rect">
            <a:avLst/>
          </a:prstGeom>
          <a:ln>
            <a:solidFill>
              <a:srgbClr val="548235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AT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3" name="Rechteck 12">
            <a:extLst>
              <a:ext uri="{FF2B5EF4-FFF2-40B4-BE49-F238E27FC236}">
                <a16:creationId xmlns:a16="http://schemas.microsoft.com/office/drawing/2014/main" id="{111AE245-9571-86B9-438A-B54335D1687C}"/>
              </a:ext>
            </a:extLst>
          </p:cNvPr>
          <p:cNvSpPr/>
          <p:nvPr/>
        </p:nvSpPr>
        <p:spPr>
          <a:xfrm>
            <a:off x="8171662" y="4372187"/>
            <a:ext cx="3621073" cy="1835112"/>
          </a:xfrm>
          <a:prstGeom prst="rect">
            <a:avLst/>
          </a:prstGeom>
          <a:ln>
            <a:solidFill>
              <a:srgbClr val="548235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AT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667714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31" grpId="0" animBg="1"/>
      <p:bldP spid="11" grpId="0" animBg="1"/>
      <p:bldP spid="13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>
          <a:extLst>
            <a:ext uri="{FF2B5EF4-FFF2-40B4-BE49-F238E27FC236}">
              <a16:creationId xmlns:a16="http://schemas.microsoft.com/office/drawing/2014/main" id="{FB74BB74-3654-D247-8656-8D71606C601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DE4C931-3359-99C1-F7CF-CD7739DA70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tabLst>
                <a:tab pos="3238500" algn="l"/>
              </a:tabLst>
            </a:pPr>
            <a:r>
              <a:rPr lang="de-DE" dirty="0"/>
              <a:t>Arten von Kosten einer Bäckerei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2856A6CA-2EF2-D248-A715-30DB3D9599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23FFEC-42AF-4C5F-8FEB-D69D9B6A7C04}" type="slidenum">
              <a:rPr lang="de-AT" smtClean="0"/>
              <a:t>15</a:t>
            </a:fld>
            <a:endParaRPr lang="de-AT"/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2FF19542-3A76-9AFE-FC9F-A68C20567689}"/>
              </a:ext>
            </a:extLst>
          </p:cNvPr>
          <p:cNvSpPr txBox="1"/>
          <p:nvPr/>
        </p:nvSpPr>
        <p:spPr>
          <a:xfrm>
            <a:off x="838200" y="1609624"/>
            <a:ext cx="9974580" cy="13849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400" dirty="0"/>
              <a:t>Um einen Überblick über die Kosten in einem Unternehmen zu haben, werden diese in „Kostenarten“ gegliedert.</a:t>
            </a:r>
          </a:p>
          <a:p>
            <a:endParaRPr lang="de-DE" sz="1100" b="1" dirty="0"/>
          </a:p>
          <a:p>
            <a:r>
              <a:rPr lang="de-DE" sz="2400" b="1" dirty="0"/>
              <a:t>Welche Arten von Kosten gibt es?</a:t>
            </a:r>
          </a:p>
        </p:txBody>
      </p:sp>
      <p:sp>
        <p:nvSpPr>
          <p:cNvPr id="3" name="Rechteck 2">
            <a:extLst>
              <a:ext uri="{FF2B5EF4-FFF2-40B4-BE49-F238E27FC236}">
                <a16:creationId xmlns:a16="http://schemas.microsoft.com/office/drawing/2014/main" id="{41CB084F-28E9-9A75-AFC0-B2380842AB09}"/>
              </a:ext>
            </a:extLst>
          </p:cNvPr>
          <p:cNvSpPr/>
          <p:nvPr/>
        </p:nvSpPr>
        <p:spPr>
          <a:xfrm>
            <a:off x="1424231" y="3073849"/>
            <a:ext cx="2700000" cy="540000"/>
          </a:xfrm>
          <a:custGeom>
            <a:avLst/>
            <a:gdLst>
              <a:gd name="connsiteX0" fmla="*/ 0 w 2700000"/>
              <a:gd name="connsiteY0" fmla="*/ 0 h 540000"/>
              <a:gd name="connsiteX1" fmla="*/ 2700000 w 2700000"/>
              <a:gd name="connsiteY1" fmla="*/ 0 h 540000"/>
              <a:gd name="connsiteX2" fmla="*/ 2700000 w 2700000"/>
              <a:gd name="connsiteY2" fmla="*/ 540000 h 540000"/>
              <a:gd name="connsiteX3" fmla="*/ 0 w 2700000"/>
              <a:gd name="connsiteY3" fmla="*/ 540000 h 540000"/>
              <a:gd name="connsiteX4" fmla="*/ 0 w 2700000"/>
              <a:gd name="connsiteY4" fmla="*/ 0 h 54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00000" h="540000" extrusionOk="0">
                <a:moveTo>
                  <a:pt x="0" y="0"/>
                </a:moveTo>
                <a:cubicBezTo>
                  <a:pt x="1222372" y="-71072"/>
                  <a:pt x="1836478" y="-64449"/>
                  <a:pt x="2700000" y="0"/>
                </a:cubicBezTo>
                <a:cubicBezTo>
                  <a:pt x="2737702" y="119548"/>
                  <a:pt x="2685292" y="331731"/>
                  <a:pt x="2700000" y="540000"/>
                </a:cubicBezTo>
                <a:cubicBezTo>
                  <a:pt x="2143272" y="571869"/>
                  <a:pt x="586893" y="503893"/>
                  <a:pt x="0" y="540000"/>
                </a:cubicBezTo>
                <a:cubicBezTo>
                  <a:pt x="-27760" y="291780"/>
                  <a:pt x="-42155" y="241454"/>
                  <a:pt x="0" y="0"/>
                </a:cubicBezTo>
                <a:close/>
              </a:path>
            </a:pathLst>
          </a:custGeom>
          <a:noFill/>
          <a:ln>
            <a:solidFill>
              <a:schemeClr val="accent6">
                <a:lumMod val="50000"/>
              </a:schemeClr>
            </a:solidFill>
            <a:extLst>
              <a:ext uri="{C807C97D-BFC1-408E-A445-0C87EB9F89A2}">
                <ask:lineSketchStyleProps xmlns:ask="http://schemas.microsoft.com/office/drawing/2018/sketchyshapes" sd="215825884">
                  <a:prstGeom prst="rect">
                    <a:avLst/>
                  </a:prstGeom>
                  <ask:type>
                    <ask:lineSketchCurved/>
                  </ask:type>
                </ask:lineSketchStyleProps>
              </a:ext>
            </a:extLst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2000" b="1" dirty="0">
                <a:solidFill>
                  <a:srgbClr val="548235"/>
                </a:solidFill>
              </a:rPr>
              <a:t>__________________</a:t>
            </a:r>
            <a:endParaRPr lang="de-AT" sz="2400" dirty="0">
              <a:solidFill>
                <a:srgbClr val="548235"/>
              </a:solidFill>
            </a:endParaRPr>
          </a:p>
        </p:txBody>
      </p:sp>
      <p:sp>
        <p:nvSpPr>
          <p:cNvPr id="17" name="Rechteck 16">
            <a:extLst>
              <a:ext uri="{FF2B5EF4-FFF2-40B4-BE49-F238E27FC236}">
                <a16:creationId xmlns:a16="http://schemas.microsoft.com/office/drawing/2014/main" id="{9E80998F-ED32-F403-DAF4-6B0AF580ED68}"/>
              </a:ext>
            </a:extLst>
          </p:cNvPr>
          <p:cNvSpPr/>
          <p:nvPr/>
        </p:nvSpPr>
        <p:spPr>
          <a:xfrm>
            <a:off x="4417384" y="3091849"/>
            <a:ext cx="6550134" cy="504000"/>
          </a:xfrm>
          <a:prstGeom prst="rect">
            <a:avLst/>
          </a:prstGeom>
          <a:noFill/>
          <a:ln>
            <a:solidFill>
              <a:srgbClr val="5A4012"/>
            </a:solidFill>
            <a:prstDash val="sysDash"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AT" dirty="0">
                <a:solidFill>
                  <a:srgbClr val="5A4012"/>
                </a:solidFill>
              </a:rPr>
              <a:t>_______________________________________________________</a:t>
            </a:r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D9A977B3-3178-591D-3878-FB22ADB2A558}"/>
              </a:ext>
            </a:extLst>
          </p:cNvPr>
          <p:cNvSpPr/>
          <p:nvPr/>
        </p:nvSpPr>
        <p:spPr>
          <a:xfrm>
            <a:off x="1424231" y="3925461"/>
            <a:ext cx="2700000" cy="540000"/>
          </a:xfrm>
          <a:custGeom>
            <a:avLst/>
            <a:gdLst>
              <a:gd name="connsiteX0" fmla="*/ 0 w 2700000"/>
              <a:gd name="connsiteY0" fmla="*/ 0 h 540000"/>
              <a:gd name="connsiteX1" fmla="*/ 2700000 w 2700000"/>
              <a:gd name="connsiteY1" fmla="*/ 0 h 540000"/>
              <a:gd name="connsiteX2" fmla="*/ 2700000 w 2700000"/>
              <a:gd name="connsiteY2" fmla="*/ 540000 h 540000"/>
              <a:gd name="connsiteX3" fmla="*/ 0 w 2700000"/>
              <a:gd name="connsiteY3" fmla="*/ 540000 h 540000"/>
              <a:gd name="connsiteX4" fmla="*/ 0 w 2700000"/>
              <a:gd name="connsiteY4" fmla="*/ 0 h 54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00000" h="540000" extrusionOk="0">
                <a:moveTo>
                  <a:pt x="0" y="0"/>
                </a:moveTo>
                <a:cubicBezTo>
                  <a:pt x="1222372" y="-71072"/>
                  <a:pt x="1836478" y="-64449"/>
                  <a:pt x="2700000" y="0"/>
                </a:cubicBezTo>
                <a:cubicBezTo>
                  <a:pt x="2737702" y="119548"/>
                  <a:pt x="2685292" y="331731"/>
                  <a:pt x="2700000" y="540000"/>
                </a:cubicBezTo>
                <a:cubicBezTo>
                  <a:pt x="2143272" y="571869"/>
                  <a:pt x="586893" y="503893"/>
                  <a:pt x="0" y="540000"/>
                </a:cubicBezTo>
                <a:cubicBezTo>
                  <a:pt x="-27760" y="291780"/>
                  <a:pt x="-42155" y="241454"/>
                  <a:pt x="0" y="0"/>
                </a:cubicBezTo>
                <a:close/>
              </a:path>
            </a:pathLst>
          </a:custGeom>
          <a:noFill/>
          <a:ln>
            <a:solidFill>
              <a:schemeClr val="accent6">
                <a:lumMod val="50000"/>
              </a:schemeClr>
            </a:solidFill>
            <a:extLst>
              <a:ext uri="{C807C97D-BFC1-408E-A445-0C87EB9F89A2}">
                <ask:lineSketchStyleProps xmlns:ask="http://schemas.microsoft.com/office/drawing/2018/sketchyshapes" sd="215825884">
                  <a:prstGeom prst="rect">
                    <a:avLst/>
                  </a:prstGeom>
                  <ask:type>
                    <ask:lineSketchCurved/>
                  </ask:type>
                </ask:lineSketchStyleProps>
              </a:ext>
            </a:extLst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2000" b="1" dirty="0">
                <a:solidFill>
                  <a:srgbClr val="548235"/>
                </a:solidFill>
              </a:rPr>
              <a:t>__________________</a:t>
            </a:r>
            <a:endParaRPr lang="de-AT" sz="2400" dirty="0"/>
          </a:p>
        </p:txBody>
      </p:sp>
      <p:sp>
        <p:nvSpPr>
          <p:cNvPr id="32" name="Rechteck 31">
            <a:extLst>
              <a:ext uri="{FF2B5EF4-FFF2-40B4-BE49-F238E27FC236}">
                <a16:creationId xmlns:a16="http://schemas.microsoft.com/office/drawing/2014/main" id="{D7F4B837-414C-CD59-09CD-E6CEE8B4A41A}"/>
              </a:ext>
            </a:extLst>
          </p:cNvPr>
          <p:cNvSpPr/>
          <p:nvPr/>
        </p:nvSpPr>
        <p:spPr>
          <a:xfrm>
            <a:off x="1424231" y="4779309"/>
            <a:ext cx="2700000" cy="540000"/>
          </a:xfrm>
          <a:custGeom>
            <a:avLst/>
            <a:gdLst>
              <a:gd name="connsiteX0" fmla="*/ 0 w 2700000"/>
              <a:gd name="connsiteY0" fmla="*/ 0 h 540000"/>
              <a:gd name="connsiteX1" fmla="*/ 2700000 w 2700000"/>
              <a:gd name="connsiteY1" fmla="*/ 0 h 540000"/>
              <a:gd name="connsiteX2" fmla="*/ 2700000 w 2700000"/>
              <a:gd name="connsiteY2" fmla="*/ 540000 h 540000"/>
              <a:gd name="connsiteX3" fmla="*/ 0 w 2700000"/>
              <a:gd name="connsiteY3" fmla="*/ 540000 h 540000"/>
              <a:gd name="connsiteX4" fmla="*/ 0 w 2700000"/>
              <a:gd name="connsiteY4" fmla="*/ 0 h 54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00000" h="540000" extrusionOk="0">
                <a:moveTo>
                  <a:pt x="0" y="0"/>
                </a:moveTo>
                <a:cubicBezTo>
                  <a:pt x="1222372" y="-71072"/>
                  <a:pt x="1836478" y="-64449"/>
                  <a:pt x="2700000" y="0"/>
                </a:cubicBezTo>
                <a:cubicBezTo>
                  <a:pt x="2737702" y="119548"/>
                  <a:pt x="2685292" y="331731"/>
                  <a:pt x="2700000" y="540000"/>
                </a:cubicBezTo>
                <a:cubicBezTo>
                  <a:pt x="2143272" y="571869"/>
                  <a:pt x="586893" y="503893"/>
                  <a:pt x="0" y="540000"/>
                </a:cubicBezTo>
                <a:cubicBezTo>
                  <a:pt x="-27760" y="291780"/>
                  <a:pt x="-42155" y="241454"/>
                  <a:pt x="0" y="0"/>
                </a:cubicBezTo>
                <a:close/>
              </a:path>
            </a:pathLst>
          </a:custGeom>
          <a:noFill/>
          <a:ln>
            <a:solidFill>
              <a:schemeClr val="accent6">
                <a:lumMod val="50000"/>
              </a:schemeClr>
            </a:solidFill>
            <a:extLst>
              <a:ext uri="{C807C97D-BFC1-408E-A445-0C87EB9F89A2}">
                <ask:lineSketchStyleProps xmlns:ask="http://schemas.microsoft.com/office/drawing/2018/sketchyshapes" sd="215825884">
                  <a:prstGeom prst="rect">
                    <a:avLst/>
                  </a:prstGeom>
                  <ask:type>
                    <ask:lineSketchCurved/>
                  </ask:type>
                </ask:lineSketchStyleProps>
              </a:ext>
            </a:extLst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2000" b="1" dirty="0">
                <a:solidFill>
                  <a:srgbClr val="548235"/>
                </a:solidFill>
              </a:rPr>
              <a:t>__________________</a:t>
            </a:r>
            <a:endParaRPr lang="de-AT" sz="2400" dirty="0"/>
          </a:p>
        </p:txBody>
      </p:sp>
      <p:sp>
        <p:nvSpPr>
          <p:cNvPr id="41" name="Rechteck 40">
            <a:extLst>
              <a:ext uri="{FF2B5EF4-FFF2-40B4-BE49-F238E27FC236}">
                <a16:creationId xmlns:a16="http://schemas.microsoft.com/office/drawing/2014/main" id="{FAB26001-09F5-5334-1338-F809A253A239}"/>
              </a:ext>
            </a:extLst>
          </p:cNvPr>
          <p:cNvSpPr/>
          <p:nvPr/>
        </p:nvSpPr>
        <p:spPr>
          <a:xfrm>
            <a:off x="1424231" y="5633157"/>
            <a:ext cx="2700000" cy="540000"/>
          </a:xfrm>
          <a:custGeom>
            <a:avLst/>
            <a:gdLst>
              <a:gd name="connsiteX0" fmla="*/ 0 w 2700000"/>
              <a:gd name="connsiteY0" fmla="*/ 0 h 540000"/>
              <a:gd name="connsiteX1" fmla="*/ 2700000 w 2700000"/>
              <a:gd name="connsiteY1" fmla="*/ 0 h 540000"/>
              <a:gd name="connsiteX2" fmla="*/ 2700000 w 2700000"/>
              <a:gd name="connsiteY2" fmla="*/ 540000 h 540000"/>
              <a:gd name="connsiteX3" fmla="*/ 0 w 2700000"/>
              <a:gd name="connsiteY3" fmla="*/ 540000 h 540000"/>
              <a:gd name="connsiteX4" fmla="*/ 0 w 2700000"/>
              <a:gd name="connsiteY4" fmla="*/ 0 h 54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00000" h="540000" extrusionOk="0">
                <a:moveTo>
                  <a:pt x="0" y="0"/>
                </a:moveTo>
                <a:cubicBezTo>
                  <a:pt x="1222372" y="-71072"/>
                  <a:pt x="1836478" y="-64449"/>
                  <a:pt x="2700000" y="0"/>
                </a:cubicBezTo>
                <a:cubicBezTo>
                  <a:pt x="2737702" y="119548"/>
                  <a:pt x="2685292" y="331731"/>
                  <a:pt x="2700000" y="540000"/>
                </a:cubicBezTo>
                <a:cubicBezTo>
                  <a:pt x="2143272" y="571869"/>
                  <a:pt x="586893" y="503893"/>
                  <a:pt x="0" y="540000"/>
                </a:cubicBezTo>
                <a:cubicBezTo>
                  <a:pt x="-27760" y="291780"/>
                  <a:pt x="-42155" y="241454"/>
                  <a:pt x="0" y="0"/>
                </a:cubicBezTo>
                <a:close/>
              </a:path>
            </a:pathLst>
          </a:custGeom>
          <a:noFill/>
          <a:ln>
            <a:solidFill>
              <a:schemeClr val="accent6">
                <a:lumMod val="50000"/>
              </a:schemeClr>
            </a:solidFill>
            <a:extLst>
              <a:ext uri="{C807C97D-BFC1-408E-A445-0C87EB9F89A2}">
                <ask:lineSketchStyleProps xmlns:ask="http://schemas.microsoft.com/office/drawing/2018/sketchyshapes" sd="215825884">
                  <a:prstGeom prst="rect">
                    <a:avLst/>
                  </a:prstGeom>
                  <ask:type>
                    <ask:lineSketchCurved/>
                  </ask:type>
                </ask:lineSketchStyleProps>
              </a:ext>
            </a:extLst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2000" b="1" dirty="0">
                <a:solidFill>
                  <a:srgbClr val="548235"/>
                </a:solidFill>
              </a:rPr>
              <a:t>__________________</a:t>
            </a:r>
            <a:endParaRPr lang="de-AT" sz="2400" dirty="0"/>
          </a:p>
        </p:txBody>
      </p:sp>
      <p:sp>
        <p:nvSpPr>
          <p:cNvPr id="51" name="Rechteck 50">
            <a:extLst>
              <a:ext uri="{FF2B5EF4-FFF2-40B4-BE49-F238E27FC236}">
                <a16:creationId xmlns:a16="http://schemas.microsoft.com/office/drawing/2014/main" id="{AF74AA89-614C-8D4C-28C9-10BE7E862CA1}"/>
              </a:ext>
            </a:extLst>
          </p:cNvPr>
          <p:cNvSpPr/>
          <p:nvPr/>
        </p:nvSpPr>
        <p:spPr>
          <a:xfrm>
            <a:off x="4428038" y="3934686"/>
            <a:ext cx="6550134" cy="504000"/>
          </a:xfrm>
          <a:prstGeom prst="rect">
            <a:avLst/>
          </a:prstGeom>
          <a:noFill/>
          <a:ln>
            <a:solidFill>
              <a:srgbClr val="5A4012"/>
            </a:solidFill>
            <a:prstDash val="sysDash"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AT" dirty="0">
                <a:solidFill>
                  <a:srgbClr val="5A4012"/>
                </a:solidFill>
              </a:rPr>
              <a:t>_______________________________________________________</a:t>
            </a:r>
          </a:p>
        </p:txBody>
      </p:sp>
      <p:sp>
        <p:nvSpPr>
          <p:cNvPr id="52" name="Rechteck 51">
            <a:extLst>
              <a:ext uri="{FF2B5EF4-FFF2-40B4-BE49-F238E27FC236}">
                <a16:creationId xmlns:a16="http://schemas.microsoft.com/office/drawing/2014/main" id="{23067347-ADF1-F036-3E78-48BE11CF6529}"/>
              </a:ext>
            </a:extLst>
          </p:cNvPr>
          <p:cNvSpPr/>
          <p:nvPr/>
        </p:nvSpPr>
        <p:spPr>
          <a:xfrm>
            <a:off x="4428038" y="4796500"/>
            <a:ext cx="6550134" cy="504000"/>
          </a:xfrm>
          <a:prstGeom prst="rect">
            <a:avLst/>
          </a:prstGeom>
          <a:noFill/>
          <a:ln>
            <a:solidFill>
              <a:srgbClr val="5A4012"/>
            </a:solidFill>
            <a:prstDash val="sysDash"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AT" dirty="0">
                <a:solidFill>
                  <a:srgbClr val="5A4012"/>
                </a:solidFill>
              </a:rPr>
              <a:t>_______________________________________________________</a:t>
            </a:r>
          </a:p>
        </p:txBody>
      </p:sp>
      <p:sp>
        <p:nvSpPr>
          <p:cNvPr id="53" name="Rechteck 52">
            <a:extLst>
              <a:ext uri="{FF2B5EF4-FFF2-40B4-BE49-F238E27FC236}">
                <a16:creationId xmlns:a16="http://schemas.microsoft.com/office/drawing/2014/main" id="{75FAE16E-DD6A-1B99-265C-98B8B595F057}"/>
              </a:ext>
            </a:extLst>
          </p:cNvPr>
          <p:cNvSpPr/>
          <p:nvPr/>
        </p:nvSpPr>
        <p:spPr>
          <a:xfrm>
            <a:off x="4428038" y="5624588"/>
            <a:ext cx="6550134" cy="504000"/>
          </a:xfrm>
          <a:prstGeom prst="rect">
            <a:avLst/>
          </a:prstGeom>
          <a:noFill/>
          <a:ln>
            <a:solidFill>
              <a:srgbClr val="5A4012"/>
            </a:solidFill>
            <a:prstDash val="sysDash"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AT" dirty="0">
                <a:solidFill>
                  <a:srgbClr val="5A4012"/>
                </a:solidFill>
              </a:rPr>
              <a:t>_______________________________________________________</a:t>
            </a:r>
          </a:p>
        </p:txBody>
      </p:sp>
      <p:grpSp>
        <p:nvGrpSpPr>
          <p:cNvPr id="13" name="Gruppieren 12">
            <a:extLst>
              <a:ext uri="{FF2B5EF4-FFF2-40B4-BE49-F238E27FC236}">
                <a16:creationId xmlns:a16="http://schemas.microsoft.com/office/drawing/2014/main" id="{78082B80-7B14-C906-D6FC-D23AA5E244A9}"/>
              </a:ext>
            </a:extLst>
          </p:cNvPr>
          <p:cNvGrpSpPr/>
          <p:nvPr/>
        </p:nvGrpSpPr>
        <p:grpSpPr>
          <a:xfrm>
            <a:off x="1246243" y="3408537"/>
            <a:ext cx="360000" cy="360000"/>
            <a:chOff x="1489799" y="1539413"/>
            <a:chExt cx="1260000" cy="1260000"/>
          </a:xfrm>
          <a:solidFill>
            <a:schemeClr val="accent6">
              <a:lumMod val="20000"/>
              <a:lumOff val="80000"/>
            </a:schemeClr>
          </a:solidFill>
        </p:grpSpPr>
        <p:sp>
          <p:nvSpPr>
            <p:cNvPr id="18" name="Ellipse 17">
              <a:extLst>
                <a:ext uri="{FF2B5EF4-FFF2-40B4-BE49-F238E27FC236}">
                  <a16:creationId xmlns:a16="http://schemas.microsoft.com/office/drawing/2014/main" id="{D451E95F-32DD-E717-7366-46F9A7D4ADC7}"/>
                </a:ext>
              </a:extLst>
            </p:cNvPr>
            <p:cNvSpPr/>
            <p:nvPr/>
          </p:nvSpPr>
          <p:spPr>
            <a:xfrm>
              <a:off x="1489799" y="1539413"/>
              <a:ext cx="1260000" cy="1260000"/>
            </a:xfrm>
            <a:prstGeom prst="ellipse">
              <a:avLst/>
            </a:prstGeom>
            <a:grpFill/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 sz="2800" dirty="0"/>
            </a:p>
          </p:txBody>
        </p:sp>
        <p:pic>
          <p:nvPicPr>
            <p:cNvPr id="19" name="Grafik 18">
              <a:extLst>
                <a:ext uri="{FF2B5EF4-FFF2-40B4-BE49-F238E27FC236}">
                  <a16:creationId xmlns:a16="http://schemas.microsoft.com/office/drawing/2014/main" id="{DF612189-F698-635F-3631-019A8FCA1FF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rcRect/>
            <a:stretch/>
          </p:blipFill>
          <p:spPr>
            <a:xfrm>
              <a:off x="1669237" y="1813759"/>
              <a:ext cx="900001" cy="900001"/>
            </a:xfrm>
            <a:prstGeom prst="rect">
              <a:avLst/>
            </a:prstGeom>
          </p:spPr>
        </p:pic>
      </p:grpSp>
      <p:grpSp>
        <p:nvGrpSpPr>
          <p:cNvPr id="20" name="Gruppieren 19">
            <a:extLst>
              <a:ext uri="{FF2B5EF4-FFF2-40B4-BE49-F238E27FC236}">
                <a16:creationId xmlns:a16="http://schemas.microsoft.com/office/drawing/2014/main" id="{84059689-DC62-3D06-0CDD-EECFFB0C5F42}"/>
              </a:ext>
            </a:extLst>
          </p:cNvPr>
          <p:cNvGrpSpPr/>
          <p:nvPr/>
        </p:nvGrpSpPr>
        <p:grpSpPr>
          <a:xfrm>
            <a:off x="1244231" y="3185744"/>
            <a:ext cx="360000" cy="360000"/>
            <a:chOff x="1489799" y="1539413"/>
            <a:chExt cx="1260000" cy="1260000"/>
          </a:xfrm>
          <a:solidFill>
            <a:schemeClr val="accent6">
              <a:lumMod val="20000"/>
              <a:lumOff val="80000"/>
            </a:schemeClr>
          </a:solidFill>
        </p:grpSpPr>
        <p:sp>
          <p:nvSpPr>
            <p:cNvPr id="23" name="Ellipse 22">
              <a:extLst>
                <a:ext uri="{FF2B5EF4-FFF2-40B4-BE49-F238E27FC236}">
                  <a16:creationId xmlns:a16="http://schemas.microsoft.com/office/drawing/2014/main" id="{6352FF2E-B66B-36EC-3CAF-A9ABE3283439}"/>
                </a:ext>
              </a:extLst>
            </p:cNvPr>
            <p:cNvSpPr/>
            <p:nvPr/>
          </p:nvSpPr>
          <p:spPr>
            <a:xfrm>
              <a:off x="1489799" y="1539413"/>
              <a:ext cx="1260000" cy="1260000"/>
            </a:xfrm>
            <a:prstGeom prst="ellipse">
              <a:avLst/>
            </a:prstGeom>
            <a:grpFill/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 sz="2800" dirty="0"/>
            </a:p>
          </p:txBody>
        </p:sp>
        <p:pic>
          <p:nvPicPr>
            <p:cNvPr id="24" name="Grafik 23">
              <a:extLst>
                <a:ext uri="{FF2B5EF4-FFF2-40B4-BE49-F238E27FC236}">
                  <a16:creationId xmlns:a16="http://schemas.microsoft.com/office/drawing/2014/main" id="{B132FCE6-C9BE-8E55-6765-2BDA748A0FCD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rcRect/>
            <a:stretch/>
          </p:blipFill>
          <p:spPr>
            <a:xfrm>
              <a:off x="1669799" y="1651238"/>
              <a:ext cx="900001" cy="900001"/>
            </a:xfrm>
            <a:prstGeom prst="rect">
              <a:avLst/>
            </a:prstGeom>
          </p:spPr>
        </p:pic>
      </p:grpSp>
      <p:grpSp>
        <p:nvGrpSpPr>
          <p:cNvPr id="25" name="Gruppieren 24">
            <a:extLst>
              <a:ext uri="{FF2B5EF4-FFF2-40B4-BE49-F238E27FC236}">
                <a16:creationId xmlns:a16="http://schemas.microsoft.com/office/drawing/2014/main" id="{5B3F85B1-33B3-EE7B-9D7C-F460C25E2BDA}"/>
              </a:ext>
            </a:extLst>
          </p:cNvPr>
          <p:cNvGrpSpPr/>
          <p:nvPr/>
        </p:nvGrpSpPr>
        <p:grpSpPr>
          <a:xfrm>
            <a:off x="1244231" y="2943779"/>
            <a:ext cx="360000" cy="360000"/>
            <a:chOff x="1489799" y="1539413"/>
            <a:chExt cx="1260000" cy="1260000"/>
          </a:xfrm>
          <a:solidFill>
            <a:schemeClr val="accent6">
              <a:lumMod val="20000"/>
              <a:lumOff val="80000"/>
            </a:schemeClr>
          </a:solidFill>
        </p:grpSpPr>
        <p:sp>
          <p:nvSpPr>
            <p:cNvPr id="27" name="Ellipse 26">
              <a:extLst>
                <a:ext uri="{FF2B5EF4-FFF2-40B4-BE49-F238E27FC236}">
                  <a16:creationId xmlns:a16="http://schemas.microsoft.com/office/drawing/2014/main" id="{188E9C68-60F6-45F2-4FD5-EB34E02289FB}"/>
                </a:ext>
              </a:extLst>
            </p:cNvPr>
            <p:cNvSpPr/>
            <p:nvPr/>
          </p:nvSpPr>
          <p:spPr>
            <a:xfrm>
              <a:off x="1489799" y="1539413"/>
              <a:ext cx="1260000" cy="1260000"/>
            </a:xfrm>
            <a:prstGeom prst="ellipse">
              <a:avLst/>
            </a:prstGeom>
            <a:grpFill/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 sz="2800" dirty="0"/>
            </a:p>
          </p:txBody>
        </p:sp>
        <p:pic>
          <p:nvPicPr>
            <p:cNvPr id="31" name="Grafik 30">
              <a:extLst>
                <a:ext uri="{FF2B5EF4-FFF2-40B4-BE49-F238E27FC236}">
                  <a16:creationId xmlns:a16="http://schemas.microsoft.com/office/drawing/2014/main" id="{968EF1B2-B784-C6E5-8DF9-30C5B59749B9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rcRect/>
            <a:stretch/>
          </p:blipFill>
          <p:spPr>
            <a:xfrm>
              <a:off x="1669799" y="1710444"/>
              <a:ext cx="900001" cy="900001"/>
            </a:xfrm>
            <a:prstGeom prst="rect">
              <a:avLst/>
            </a:prstGeom>
          </p:spPr>
        </p:pic>
      </p:grpSp>
      <p:grpSp>
        <p:nvGrpSpPr>
          <p:cNvPr id="33" name="Gruppieren 32">
            <a:extLst>
              <a:ext uri="{FF2B5EF4-FFF2-40B4-BE49-F238E27FC236}">
                <a16:creationId xmlns:a16="http://schemas.microsoft.com/office/drawing/2014/main" id="{7EB4221E-1D93-E014-6384-DA3834FB41E8}"/>
              </a:ext>
            </a:extLst>
          </p:cNvPr>
          <p:cNvGrpSpPr/>
          <p:nvPr/>
        </p:nvGrpSpPr>
        <p:grpSpPr>
          <a:xfrm>
            <a:off x="1244231" y="4129121"/>
            <a:ext cx="360000" cy="360000"/>
            <a:chOff x="1489799" y="1539413"/>
            <a:chExt cx="1260000" cy="1260000"/>
          </a:xfrm>
          <a:solidFill>
            <a:schemeClr val="accent6">
              <a:lumMod val="20000"/>
              <a:lumOff val="80000"/>
            </a:schemeClr>
          </a:solidFill>
        </p:grpSpPr>
        <p:sp>
          <p:nvSpPr>
            <p:cNvPr id="37" name="Ellipse 36">
              <a:extLst>
                <a:ext uri="{FF2B5EF4-FFF2-40B4-BE49-F238E27FC236}">
                  <a16:creationId xmlns:a16="http://schemas.microsoft.com/office/drawing/2014/main" id="{4E3494F7-3CD5-D906-CC1D-84732AF14BD8}"/>
                </a:ext>
              </a:extLst>
            </p:cNvPr>
            <p:cNvSpPr/>
            <p:nvPr/>
          </p:nvSpPr>
          <p:spPr>
            <a:xfrm>
              <a:off x="1489799" y="1539413"/>
              <a:ext cx="1260000" cy="1260000"/>
            </a:xfrm>
            <a:prstGeom prst="ellipse">
              <a:avLst/>
            </a:prstGeom>
            <a:grpFill/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 sz="2800" dirty="0"/>
            </a:p>
          </p:txBody>
        </p:sp>
        <p:pic>
          <p:nvPicPr>
            <p:cNvPr id="45" name="Grafik 44">
              <a:extLst>
                <a:ext uri="{FF2B5EF4-FFF2-40B4-BE49-F238E27FC236}">
                  <a16:creationId xmlns:a16="http://schemas.microsoft.com/office/drawing/2014/main" id="{3A5C27BF-599D-9724-A65C-DF9F68B19445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rcRect/>
            <a:stretch/>
          </p:blipFill>
          <p:spPr>
            <a:xfrm>
              <a:off x="1669799" y="1651238"/>
              <a:ext cx="900001" cy="900001"/>
            </a:xfrm>
            <a:prstGeom prst="rect">
              <a:avLst/>
            </a:prstGeom>
          </p:spPr>
        </p:pic>
      </p:grpSp>
      <p:grpSp>
        <p:nvGrpSpPr>
          <p:cNvPr id="47" name="Gruppieren 46">
            <a:extLst>
              <a:ext uri="{FF2B5EF4-FFF2-40B4-BE49-F238E27FC236}">
                <a16:creationId xmlns:a16="http://schemas.microsoft.com/office/drawing/2014/main" id="{C9E1ABF9-E3BF-3B12-97B3-0D1BEE0AAE91}"/>
              </a:ext>
            </a:extLst>
          </p:cNvPr>
          <p:cNvGrpSpPr/>
          <p:nvPr/>
        </p:nvGrpSpPr>
        <p:grpSpPr>
          <a:xfrm>
            <a:off x="1244231" y="3862652"/>
            <a:ext cx="360000" cy="360000"/>
            <a:chOff x="1489799" y="1539413"/>
            <a:chExt cx="1260000" cy="1260000"/>
          </a:xfrm>
          <a:solidFill>
            <a:schemeClr val="accent6">
              <a:lumMod val="20000"/>
              <a:lumOff val="80000"/>
            </a:schemeClr>
          </a:solidFill>
        </p:grpSpPr>
        <p:sp>
          <p:nvSpPr>
            <p:cNvPr id="54" name="Ellipse 53">
              <a:extLst>
                <a:ext uri="{FF2B5EF4-FFF2-40B4-BE49-F238E27FC236}">
                  <a16:creationId xmlns:a16="http://schemas.microsoft.com/office/drawing/2014/main" id="{1EDB9501-0A59-0AB4-F8D9-07A3F9FF0E41}"/>
                </a:ext>
              </a:extLst>
            </p:cNvPr>
            <p:cNvSpPr/>
            <p:nvPr/>
          </p:nvSpPr>
          <p:spPr>
            <a:xfrm>
              <a:off x="1489799" y="1539413"/>
              <a:ext cx="1260000" cy="1260000"/>
            </a:xfrm>
            <a:prstGeom prst="ellipse">
              <a:avLst/>
            </a:prstGeom>
            <a:grpFill/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 sz="2800" dirty="0"/>
            </a:p>
          </p:txBody>
        </p:sp>
        <p:pic>
          <p:nvPicPr>
            <p:cNvPr id="55" name="Grafik 54">
              <a:extLst>
                <a:ext uri="{FF2B5EF4-FFF2-40B4-BE49-F238E27FC236}">
                  <a16:creationId xmlns:a16="http://schemas.microsoft.com/office/drawing/2014/main" id="{023505BB-B662-AF03-5740-71BCC8D86DC8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>
              <a:extLst>
                <a:ext uri="{96DAC541-7B7A-43D3-8B79-37D633B846F1}">
                  <asvg:svgBlip xmlns:asvg="http://schemas.microsoft.com/office/drawing/2016/SVG/main" r:embed="rId12"/>
                </a:ext>
              </a:extLst>
            </a:blip>
            <a:srcRect/>
            <a:stretch/>
          </p:blipFill>
          <p:spPr>
            <a:xfrm>
              <a:off x="1719826" y="1719575"/>
              <a:ext cx="900001" cy="900001"/>
            </a:xfrm>
            <a:prstGeom prst="rect">
              <a:avLst/>
            </a:prstGeom>
          </p:spPr>
        </p:pic>
      </p:grpSp>
      <p:grpSp>
        <p:nvGrpSpPr>
          <p:cNvPr id="56" name="Gruppieren 55">
            <a:extLst>
              <a:ext uri="{FF2B5EF4-FFF2-40B4-BE49-F238E27FC236}">
                <a16:creationId xmlns:a16="http://schemas.microsoft.com/office/drawing/2014/main" id="{92BB24CD-2513-8275-B5DF-5C43B029B8A9}"/>
              </a:ext>
            </a:extLst>
          </p:cNvPr>
          <p:cNvGrpSpPr/>
          <p:nvPr/>
        </p:nvGrpSpPr>
        <p:grpSpPr>
          <a:xfrm>
            <a:off x="1244231" y="4997456"/>
            <a:ext cx="360000" cy="360000"/>
            <a:chOff x="1489799" y="1539413"/>
            <a:chExt cx="1260000" cy="1260000"/>
          </a:xfrm>
          <a:solidFill>
            <a:schemeClr val="accent6">
              <a:lumMod val="75000"/>
            </a:schemeClr>
          </a:solidFill>
        </p:grpSpPr>
        <p:sp>
          <p:nvSpPr>
            <p:cNvPr id="57" name="Ellipse 56">
              <a:extLst>
                <a:ext uri="{FF2B5EF4-FFF2-40B4-BE49-F238E27FC236}">
                  <a16:creationId xmlns:a16="http://schemas.microsoft.com/office/drawing/2014/main" id="{F14B0FC0-BCBC-EFDB-E349-242763266AC0}"/>
                </a:ext>
              </a:extLst>
            </p:cNvPr>
            <p:cNvSpPr/>
            <p:nvPr/>
          </p:nvSpPr>
          <p:spPr>
            <a:xfrm>
              <a:off x="1489799" y="1539413"/>
              <a:ext cx="1260000" cy="1260000"/>
            </a:xfrm>
            <a:prstGeom prst="ellipse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 sz="2800" dirty="0"/>
            </a:p>
          </p:txBody>
        </p:sp>
        <p:pic>
          <p:nvPicPr>
            <p:cNvPr id="58" name="Grafik 57">
              <a:extLst>
                <a:ext uri="{FF2B5EF4-FFF2-40B4-BE49-F238E27FC236}">
                  <a16:creationId xmlns:a16="http://schemas.microsoft.com/office/drawing/2014/main" id="{D0BC7F84-C2BB-E04E-D780-EEAE790EC3D4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>
              <a:extLst>
                <a:ext uri="{96DAC541-7B7A-43D3-8B79-37D633B846F1}">
                  <asvg:svgBlip xmlns:asvg="http://schemas.microsoft.com/office/drawing/2016/SVG/main" r:embed="rId14"/>
                </a:ext>
              </a:extLst>
            </a:blip>
            <a:srcRect/>
            <a:stretch/>
          </p:blipFill>
          <p:spPr>
            <a:xfrm>
              <a:off x="1669799" y="1651238"/>
              <a:ext cx="900001" cy="900001"/>
            </a:xfrm>
            <a:prstGeom prst="rect">
              <a:avLst/>
            </a:prstGeom>
          </p:spPr>
        </p:pic>
      </p:grpSp>
      <p:grpSp>
        <p:nvGrpSpPr>
          <p:cNvPr id="59" name="Gruppieren 58">
            <a:extLst>
              <a:ext uri="{FF2B5EF4-FFF2-40B4-BE49-F238E27FC236}">
                <a16:creationId xmlns:a16="http://schemas.microsoft.com/office/drawing/2014/main" id="{8321C6AC-691C-4FA7-13AF-1944B1CA38FA}"/>
              </a:ext>
            </a:extLst>
          </p:cNvPr>
          <p:cNvGrpSpPr/>
          <p:nvPr/>
        </p:nvGrpSpPr>
        <p:grpSpPr>
          <a:xfrm>
            <a:off x="1244231" y="4713119"/>
            <a:ext cx="360000" cy="360000"/>
            <a:chOff x="1489799" y="1539413"/>
            <a:chExt cx="1260000" cy="1260000"/>
          </a:xfrm>
          <a:solidFill>
            <a:schemeClr val="accent6">
              <a:lumMod val="75000"/>
            </a:schemeClr>
          </a:solidFill>
        </p:grpSpPr>
        <p:sp>
          <p:nvSpPr>
            <p:cNvPr id="60" name="Ellipse 59">
              <a:extLst>
                <a:ext uri="{FF2B5EF4-FFF2-40B4-BE49-F238E27FC236}">
                  <a16:creationId xmlns:a16="http://schemas.microsoft.com/office/drawing/2014/main" id="{BF87EEEF-483D-98D9-EC36-41922BD557D3}"/>
                </a:ext>
              </a:extLst>
            </p:cNvPr>
            <p:cNvSpPr/>
            <p:nvPr/>
          </p:nvSpPr>
          <p:spPr>
            <a:xfrm>
              <a:off x="1489799" y="1539413"/>
              <a:ext cx="1260000" cy="1260000"/>
            </a:xfrm>
            <a:prstGeom prst="ellipse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 sz="2800" dirty="0"/>
            </a:p>
          </p:txBody>
        </p:sp>
        <p:pic>
          <p:nvPicPr>
            <p:cNvPr id="61" name="Grafik 60">
              <a:extLst>
                <a:ext uri="{FF2B5EF4-FFF2-40B4-BE49-F238E27FC236}">
                  <a16:creationId xmlns:a16="http://schemas.microsoft.com/office/drawing/2014/main" id="{83A9B4C1-5EE6-9D90-FB5E-A2031A9F5DDB}"/>
                </a:ext>
              </a:extLst>
            </p:cNvPr>
            <p:cNvPicPr>
              <a:picLocks noChangeAspect="1"/>
            </p:cNvPicPr>
            <p:nvPr/>
          </p:nvPicPr>
          <p:blipFill>
            <a:blip r:embed="rId15">
              <a:extLst>
                <a:ext uri="{96DAC541-7B7A-43D3-8B79-37D633B846F1}">
                  <asvg:svgBlip xmlns:asvg="http://schemas.microsoft.com/office/drawing/2016/SVG/main" r:embed="rId16"/>
                </a:ext>
              </a:extLst>
            </a:blip>
            <a:srcRect/>
            <a:stretch/>
          </p:blipFill>
          <p:spPr>
            <a:xfrm>
              <a:off x="1719826" y="1719576"/>
              <a:ext cx="900001" cy="900001"/>
            </a:xfrm>
            <a:prstGeom prst="rect">
              <a:avLst/>
            </a:prstGeom>
          </p:spPr>
        </p:pic>
      </p:grpSp>
      <p:grpSp>
        <p:nvGrpSpPr>
          <p:cNvPr id="62" name="Gruppieren 61">
            <a:extLst>
              <a:ext uri="{FF2B5EF4-FFF2-40B4-BE49-F238E27FC236}">
                <a16:creationId xmlns:a16="http://schemas.microsoft.com/office/drawing/2014/main" id="{AF1540C4-A9C3-232B-B690-AD6B4B171A3A}"/>
              </a:ext>
            </a:extLst>
          </p:cNvPr>
          <p:cNvGrpSpPr/>
          <p:nvPr/>
        </p:nvGrpSpPr>
        <p:grpSpPr>
          <a:xfrm>
            <a:off x="1244231" y="5864235"/>
            <a:ext cx="360000" cy="360000"/>
            <a:chOff x="1489799" y="1539413"/>
            <a:chExt cx="1260000" cy="1260000"/>
          </a:xfrm>
          <a:solidFill>
            <a:schemeClr val="accent6">
              <a:lumMod val="20000"/>
              <a:lumOff val="80000"/>
            </a:schemeClr>
          </a:solidFill>
        </p:grpSpPr>
        <p:sp>
          <p:nvSpPr>
            <p:cNvPr id="63" name="Ellipse 62">
              <a:extLst>
                <a:ext uri="{FF2B5EF4-FFF2-40B4-BE49-F238E27FC236}">
                  <a16:creationId xmlns:a16="http://schemas.microsoft.com/office/drawing/2014/main" id="{10ECDCC6-DD6A-636E-3744-9BCF1D7F24FF}"/>
                </a:ext>
              </a:extLst>
            </p:cNvPr>
            <p:cNvSpPr/>
            <p:nvPr/>
          </p:nvSpPr>
          <p:spPr>
            <a:xfrm>
              <a:off x="1489799" y="1539413"/>
              <a:ext cx="1260000" cy="1260000"/>
            </a:xfrm>
            <a:prstGeom prst="ellipse">
              <a:avLst/>
            </a:prstGeom>
            <a:grpFill/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 sz="2800" dirty="0"/>
            </a:p>
          </p:txBody>
        </p:sp>
        <p:pic>
          <p:nvPicPr>
            <p:cNvPr id="64" name="Grafik 63" descr="Besprechung mit einfarbiger Füllung">
              <a:extLst>
                <a:ext uri="{FF2B5EF4-FFF2-40B4-BE49-F238E27FC236}">
                  <a16:creationId xmlns:a16="http://schemas.microsoft.com/office/drawing/2014/main" id="{5E1451D0-5182-A710-4DB0-75D05683C96A}"/>
                </a:ext>
              </a:extLst>
            </p:cNvPr>
            <p:cNvPicPr>
              <a:picLocks noChangeAspect="1"/>
            </p:cNvPicPr>
            <p:nvPr/>
          </p:nvPicPr>
          <p:blipFill>
            <a:blip r:embed="rId17">
              <a:extLst>
                <a:ext uri="{96DAC541-7B7A-43D3-8B79-37D633B846F1}">
                  <asvg:svgBlip xmlns:asvg="http://schemas.microsoft.com/office/drawing/2016/SVG/main" r:embed="rId18"/>
                </a:ext>
              </a:extLst>
            </a:blip>
            <a:srcRect/>
            <a:stretch/>
          </p:blipFill>
          <p:spPr>
            <a:xfrm>
              <a:off x="1669799" y="1719413"/>
              <a:ext cx="900001" cy="900001"/>
            </a:xfrm>
            <a:prstGeom prst="rect">
              <a:avLst/>
            </a:prstGeom>
          </p:spPr>
        </p:pic>
      </p:grpSp>
      <p:grpSp>
        <p:nvGrpSpPr>
          <p:cNvPr id="65" name="Gruppieren 64">
            <a:extLst>
              <a:ext uri="{FF2B5EF4-FFF2-40B4-BE49-F238E27FC236}">
                <a16:creationId xmlns:a16="http://schemas.microsoft.com/office/drawing/2014/main" id="{021112B7-4048-CFB8-4BEA-4CF827674354}"/>
              </a:ext>
            </a:extLst>
          </p:cNvPr>
          <p:cNvGrpSpPr/>
          <p:nvPr/>
        </p:nvGrpSpPr>
        <p:grpSpPr>
          <a:xfrm>
            <a:off x="1244231" y="5588534"/>
            <a:ext cx="360000" cy="360000"/>
            <a:chOff x="1489799" y="1539413"/>
            <a:chExt cx="1260000" cy="1260000"/>
          </a:xfrm>
          <a:solidFill>
            <a:schemeClr val="accent6">
              <a:lumMod val="20000"/>
              <a:lumOff val="80000"/>
            </a:schemeClr>
          </a:solidFill>
        </p:grpSpPr>
        <p:sp>
          <p:nvSpPr>
            <p:cNvPr id="66" name="Ellipse 65">
              <a:extLst>
                <a:ext uri="{FF2B5EF4-FFF2-40B4-BE49-F238E27FC236}">
                  <a16:creationId xmlns:a16="http://schemas.microsoft.com/office/drawing/2014/main" id="{08E7056E-FB87-1744-0486-F2BDE8D48DA2}"/>
                </a:ext>
              </a:extLst>
            </p:cNvPr>
            <p:cNvSpPr/>
            <p:nvPr/>
          </p:nvSpPr>
          <p:spPr>
            <a:xfrm>
              <a:off x="1489799" y="1539413"/>
              <a:ext cx="1260000" cy="1260000"/>
            </a:xfrm>
            <a:prstGeom prst="ellipse">
              <a:avLst/>
            </a:prstGeom>
            <a:grpFill/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 sz="2800" dirty="0"/>
            </a:p>
          </p:txBody>
        </p:sp>
        <p:pic>
          <p:nvPicPr>
            <p:cNvPr id="67" name="Grafik 66" descr="Arbeiten von zu Hause Schreibtisch mit einfarbiger Füllung">
              <a:extLst>
                <a:ext uri="{FF2B5EF4-FFF2-40B4-BE49-F238E27FC236}">
                  <a16:creationId xmlns:a16="http://schemas.microsoft.com/office/drawing/2014/main" id="{534CB604-865E-F1ED-66BC-C336C064820F}"/>
                </a:ext>
              </a:extLst>
            </p:cNvPr>
            <p:cNvPicPr>
              <a:picLocks noChangeAspect="1"/>
            </p:cNvPicPr>
            <p:nvPr/>
          </p:nvPicPr>
          <p:blipFill>
            <a:blip r:embed="rId19">
              <a:extLst>
                <a:ext uri="{96DAC541-7B7A-43D3-8B79-37D633B846F1}">
                  <asvg:svgBlip xmlns:asvg="http://schemas.microsoft.com/office/drawing/2016/SVG/main" r:embed="rId20"/>
                </a:ext>
              </a:extLst>
            </a:blip>
            <a:srcRect/>
            <a:stretch/>
          </p:blipFill>
          <p:spPr>
            <a:xfrm>
              <a:off x="1669799" y="1719413"/>
              <a:ext cx="900001" cy="90000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9953960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51" grpId="0" animBg="1"/>
      <p:bldP spid="52" grpId="0" animBg="1"/>
      <p:bldP spid="53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>
          <a:extLst>
            <a:ext uri="{FF2B5EF4-FFF2-40B4-BE49-F238E27FC236}">
              <a16:creationId xmlns:a16="http://schemas.microsoft.com/office/drawing/2014/main" id="{5D2FC541-5B97-0751-D959-FBB2A560C43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B1308A2-584D-3391-D7F5-E13F7FE36A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tabLst>
                <a:tab pos="3238500" algn="l"/>
              </a:tabLst>
            </a:pPr>
            <a:r>
              <a:rPr lang="de-DE" dirty="0"/>
              <a:t>Arten von Kosten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7166E5EB-8404-79F2-E6CC-3FB78C1D49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23FFEC-42AF-4C5F-8FEB-D69D9B6A7C04}" type="slidenum">
              <a:rPr lang="de-AT" smtClean="0"/>
              <a:t>16</a:t>
            </a:fld>
            <a:endParaRPr lang="de-AT"/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75BD5042-B9D7-F098-E11A-70FFA40F4069}"/>
              </a:ext>
            </a:extLst>
          </p:cNvPr>
          <p:cNvSpPr txBox="1"/>
          <p:nvPr/>
        </p:nvSpPr>
        <p:spPr>
          <a:xfrm>
            <a:off x="1523193" y="1574953"/>
            <a:ext cx="9485376" cy="830997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r>
              <a:rPr lang="de-DE" sz="2400" dirty="0"/>
              <a:t>Kosten können auch nach anderen Kriterien gegliedert werden:</a:t>
            </a:r>
          </a:p>
          <a:p>
            <a:r>
              <a:rPr lang="de-DE" sz="2400" dirty="0"/>
              <a:t>z.B. in fixe und variable Kosten</a:t>
            </a:r>
          </a:p>
        </p:txBody>
      </p:sp>
      <p:sp>
        <p:nvSpPr>
          <p:cNvPr id="29" name="Rechteck 28">
            <a:extLst>
              <a:ext uri="{FF2B5EF4-FFF2-40B4-BE49-F238E27FC236}">
                <a16:creationId xmlns:a16="http://schemas.microsoft.com/office/drawing/2014/main" id="{0E2115F5-87B6-E268-1136-5892AA170905}"/>
              </a:ext>
            </a:extLst>
          </p:cNvPr>
          <p:cNvSpPr/>
          <p:nvPr/>
        </p:nvSpPr>
        <p:spPr>
          <a:xfrm>
            <a:off x="1130718" y="2503756"/>
            <a:ext cx="4766310" cy="3673207"/>
          </a:xfrm>
          <a:custGeom>
            <a:avLst/>
            <a:gdLst>
              <a:gd name="connsiteX0" fmla="*/ 0 w 4766310"/>
              <a:gd name="connsiteY0" fmla="*/ 0 h 3673207"/>
              <a:gd name="connsiteX1" fmla="*/ 585575 w 4766310"/>
              <a:gd name="connsiteY1" fmla="*/ 0 h 3673207"/>
              <a:gd name="connsiteX2" fmla="*/ 1314140 w 4766310"/>
              <a:gd name="connsiteY2" fmla="*/ 0 h 3673207"/>
              <a:gd name="connsiteX3" fmla="*/ 1852052 w 4766310"/>
              <a:gd name="connsiteY3" fmla="*/ 0 h 3673207"/>
              <a:gd name="connsiteX4" fmla="*/ 2485290 w 4766310"/>
              <a:gd name="connsiteY4" fmla="*/ 0 h 3673207"/>
              <a:gd name="connsiteX5" fmla="*/ 3070865 w 4766310"/>
              <a:gd name="connsiteY5" fmla="*/ 0 h 3673207"/>
              <a:gd name="connsiteX6" fmla="*/ 3799430 w 4766310"/>
              <a:gd name="connsiteY6" fmla="*/ 0 h 3673207"/>
              <a:gd name="connsiteX7" fmla="*/ 4766310 w 4766310"/>
              <a:gd name="connsiteY7" fmla="*/ 0 h 3673207"/>
              <a:gd name="connsiteX8" fmla="*/ 4766310 w 4766310"/>
              <a:gd name="connsiteY8" fmla="*/ 685665 h 3673207"/>
              <a:gd name="connsiteX9" fmla="*/ 4766310 w 4766310"/>
              <a:gd name="connsiteY9" fmla="*/ 1297866 h 3673207"/>
              <a:gd name="connsiteX10" fmla="*/ 4766310 w 4766310"/>
              <a:gd name="connsiteY10" fmla="*/ 1799871 h 3673207"/>
              <a:gd name="connsiteX11" fmla="*/ 4766310 w 4766310"/>
              <a:gd name="connsiteY11" fmla="*/ 2448805 h 3673207"/>
              <a:gd name="connsiteX12" fmla="*/ 4766310 w 4766310"/>
              <a:gd name="connsiteY12" fmla="*/ 3134470 h 3673207"/>
              <a:gd name="connsiteX13" fmla="*/ 4766310 w 4766310"/>
              <a:gd name="connsiteY13" fmla="*/ 3673207 h 3673207"/>
              <a:gd name="connsiteX14" fmla="*/ 4085409 w 4766310"/>
              <a:gd name="connsiteY14" fmla="*/ 3673207 h 3673207"/>
              <a:gd name="connsiteX15" fmla="*/ 3309181 w 4766310"/>
              <a:gd name="connsiteY15" fmla="*/ 3673207 h 3673207"/>
              <a:gd name="connsiteX16" fmla="*/ 2723606 w 4766310"/>
              <a:gd name="connsiteY16" fmla="*/ 3673207 h 3673207"/>
              <a:gd name="connsiteX17" fmla="*/ 1995041 w 4766310"/>
              <a:gd name="connsiteY17" fmla="*/ 3673207 h 3673207"/>
              <a:gd name="connsiteX18" fmla="*/ 1409466 w 4766310"/>
              <a:gd name="connsiteY18" fmla="*/ 3673207 h 3673207"/>
              <a:gd name="connsiteX19" fmla="*/ 823891 w 4766310"/>
              <a:gd name="connsiteY19" fmla="*/ 3673207 h 3673207"/>
              <a:gd name="connsiteX20" fmla="*/ 0 w 4766310"/>
              <a:gd name="connsiteY20" fmla="*/ 3673207 h 3673207"/>
              <a:gd name="connsiteX21" fmla="*/ 0 w 4766310"/>
              <a:gd name="connsiteY21" fmla="*/ 3171202 h 3673207"/>
              <a:gd name="connsiteX22" fmla="*/ 0 w 4766310"/>
              <a:gd name="connsiteY22" fmla="*/ 2595733 h 3673207"/>
              <a:gd name="connsiteX23" fmla="*/ 0 w 4766310"/>
              <a:gd name="connsiteY23" fmla="*/ 2093728 h 3673207"/>
              <a:gd name="connsiteX24" fmla="*/ 0 w 4766310"/>
              <a:gd name="connsiteY24" fmla="*/ 1444795 h 3673207"/>
              <a:gd name="connsiteX25" fmla="*/ 0 w 4766310"/>
              <a:gd name="connsiteY25" fmla="*/ 832594 h 3673207"/>
              <a:gd name="connsiteX26" fmla="*/ 0 w 4766310"/>
              <a:gd name="connsiteY26" fmla="*/ 0 h 36732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4766310" h="3673207" fill="none" extrusionOk="0">
                <a:moveTo>
                  <a:pt x="0" y="0"/>
                </a:moveTo>
                <a:cubicBezTo>
                  <a:pt x="220336" y="24673"/>
                  <a:pt x="346364" y="324"/>
                  <a:pt x="585575" y="0"/>
                </a:cubicBezTo>
                <a:cubicBezTo>
                  <a:pt x="824787" y="-324"/>
                  <a:pt x="1001701" y="3598"/>
                  <a:pt x="1314140" y="0"/>
                </a:cubicBezTo>
                <a:cubicBezTo>
                  <a:pt x="1626579" y="-3598"/>
                  <a:pt x="1598340" y="-16993"/>
                  <a:pt x="1852052" y="0"/>
                </a:cubicBezTo>
                <a:cubicBezTo>
                  <a:pt x="2105764" y="16993"/>
                  <a:pt x="2260088" y="11998"/>
                  <a:pt x="2485290" y="0"/>
                </a:cubicBezTo>
                <a:cubicBezTo>
                  <a:pt x="2710492" y="-11998"/>
                  <a:pt x="2824293" y="23274"/>
                  <a:pt x="3070865" y="0"/>
                </a:cubicBezTo>
                <a:cubicBezTo>
                  <a:pt x="3317438" y="-23274"/>
                  <a:pt x="3639468" y="32283"/>
                  <a:pt x="3799430" y="0"/>
                </a:cubicBezTo>
                <a:cubicBezTo>
                  <a:pt x="3959393" y="-32283"/>
                  <a:pt x="4521767" y="24666"/>
                  <a:pt x="4766310" y="0"/>
                </a:cubicBezTo>
                <a:cubicBezTo>
                  <a:pt x="4758003" y="274429"/>
                  <a:pt x="4766377" y="351605"/>
                  <a:pt x="4766310" y="685665"/>
                </a:cubicBezTo>
                <a:cubicBezTo>
                  <a:pt x="4766243" y="1019726"/>
                  <a:pt x="4792411" y="1140036"/>
                  <a:pt x="4766310" y="1297866"/>
                </a:cubicBezTo>
                <a:cubicBezTo>
                  <a:pt x="4740209" y="1455696"/>
                  <a:pt x="4773521" y="1629095"/>
                  <a:pt x="4766310" y="1799871"/>
                </a:cubicBezTo>
                <a:cubicBezTo>
                  <a:pt x="4759099" y="1970648"/>
                  <a:pt x="4766052" y="2140560"/>
                  <a:pt x="4766310" y="2448805"/>
                </a:cubicBezTo>
                <a:cubicBezTo>
                  <a:pt x="4766568" y="2757050"/>
                  <a:pt x="4745422" y="2992793"/>
                  <a:pt x="4766310" y="3134470"/>
                </a:cubicBezTo>
                <a:cubicBezTo>
                  <a:pt x="4787198" y="3276147"/>
                  <a:pt x="4770551" y="3526078"/>
                  <a:pt x="4766310" y="3673207"/>
                </a:cubicBezTo>
                <a:cubicBezTo>
                  <a:pt x="4611997" y="3647048"/>
                  <a:pt x="4339987" y="3642327"/>
                  <a:pt x="4085409" y="3673207"/>
                </a:cubicBezTo>
                <a:cubicBezTo>
                  <a:pt x="3830831" y="3704087"/>
                  <a:pt x="3670299" y="3681661"/>
                  <a:pt x="3309181" y="3673207"/>
                </a:cubicBezTo>
                <a:cubicBezTo>
                  <a:pt x="2948063" y="3664753"/>
                  <a:pt x="2916536" y="3673081"/>
                  <a:pt x="2723606" y="3673207"/>
                </a:cubicBezTo>
                <a:cubicBezTo>
                  <a:pt x="2530677" y="3673333"/>
                  <a:pt x="2340452" y="3644364"/>
                  <a:pt x="1995041" y="3673207"/>
                </a:cubicBezTo>
                <a:cubicBezTo>
                  <a:pt x="1649630" y="3702050"/>
                  <a:pt x="1562616" y="3663447"/>
                  <a:pt x="1409466" y="3673207"/>
                </a:cubicBezTo>
                <a:cubicBezTo>
                  <a:pt x="1256317" y="3682967"/>
                  <a:pt x="1026461" y="3647586"/>
                  <a:pt x="823891" y="3673207"/>
                </a:cubicBezTo>
                <a:cubicBezTo>
                  <a:pt x="621322" y="3698828"/>
                  <a:pt x="171101" y="3648028"/>
                  <a:pt x="0" y="3673207"/>
                </a:cubicBezTo>
                <a:cubicBezTo>
                  <a:pt x="1902" y="3471581"/>
                  <a:pt x="-7925" y="3319210"/>
                  <a:pt x="0" y="3171202"/>
                </a:cubicBezTo>
                <a:cubicBezTo>
                  <a:pt x="7925" y="3023195"/>
                  <a:pt x="16707" y="2860682"/>
                  <a:pt x="0" y="2595733"/>
                </a:cubicBezTo>
                <a:cubicBezTo>
                  <a:pt x="-16707" y="2330784"/>
                  <a:pt x="4505" y="2239665"/>
                  <a:pt x="0" y="2093728"/>
                </a:cubicBezTo>
                <a:cubicBezTo>
                  <a:pt x="-4505" y="1947791"/>
                  <a:pt x="24365" y="1712820"/>
                  <a:pt x="0" y="1444795"/>
                </a:cubicBezTo>
                <a:cubicBezTo>
                  <a:pt x="-24365" y="1176770"/>
                  <a:pt x="24887" y="1084932"/>
                  <a:pt x="0" y="832594"/>
                </a:cubicBezTo>
                <a:cubicBezTo>
                  <a:pt x="-24887" y="580256"/>
                  <a:pt x="-17940" y="373015"/>
                  <a:pt x="0" y="0"/>
                </a:cubicBezTo>
                <a:close/>
              </a:path>
              <a:path w="4766310" h="3673207" stroke="0" extrusionOk="0">
                <a:moveTo>
                  <a:pt x="0" y="0"/>
                </a:moveTo>
                <a:cubicBezTo>
                  <a:pt x="207294" y="17127"/>
                  <a:pt x="396651" y="1588"/>
                  <a:pt x="585575" y="0"/>
                </a:cubicBezTo>
                <a:cubicBezTo>
                  <a:pt x="774499" y="-1588"/>
                  <a:pt x="870279" y="2897"/>
                  <a:pt x="1123487" y="0"/>
                </a:cubicBezTo>
                <a:cubicBezTo>
                  <a:pt x="1376695" y="-2897"/>
                  <a:pt x="1600070" y="22303"/>
                  <a:pt x="1804389" y="0"/>
                </a:cubicBezTo>
                <a:cubicBezTo>
                  <a:pt x="2008708" y="-22303"/>
                  <a:pt x="2237726" y="1163"/>
                  <a:pt x="2580616" y="0"/>
                </a:cubicBezTo>
                <a:cubicBezTo>
                  <a:pt x="2923506" y="-1163"/>
                  <a:pt x="3113913" y="-17075"/>
                  <a:pt x="3309181" y="0"/>
                </a:cubicBezTo>
                <a:cubicBezTo>
                  <a:pt x="3504449" y="17075"/>
                  <a:pt x="3824822" y="13010"/>
                  <a:pt x="4085409" y="0"/>
                </a:cubicBezTo>
                <a:cubicBezTo>
                  <a:pt x="4345996" y="-13010"/>
                  <a:pt x="4623612" y="122"/>
                  <a:pt x="4766310" y="0"/>
                </a:cubicBezTo>
                <a:cubicBezTo>
                  <a:pt x="4766893" y="140908"/>
                  <a:pt x="4746340" y="343211"/>
                  <a:pt x="4766310" y="575469"/>
                </a:cubicBezTo>
                <a:cubicBezTo>
                  <a:pt x="4786280" y="807727"/>
                  <a:pt x="4764820" y="930203"/>
                  <a:pt x="4766310" y="1261134"/>
                </a:cubicBezTo>
                <a:cubicBezTo>
                  <a:pt x="4767800" y="1592065"/>
                  <a:pt x="4747135" y="1566676"/>
                  <a:pt x="4766310" y="1799871"/>
                </a:cubicBezTo>
                <a:cubicBezTo>
                  <a:pt x="4785485" y="2033066"/>
                  <a:pt x="4752943" y="2126279"/>
                  <a:pt x="4766310" y="2301876"/>
                </a:cubicBezTo>
                <a:cubicBezTo>
                  <a:pt x="4779677" y="2477474"/>
                  <a:pt x="4787527" y="2657745"/>
                  <a:pt x="4766310" y="2914078"/>
                </a:cubicBezTo>
                <a:cubicBezTo>
                  <a:pt x="4745093" y="3170411"/>
                  <a:pt x="4785965" y="3320430"/>
                  <a:pt x="4766310" y="3673207"/>
                </a:cubicBezTo>
                <a:cubicBezTo>
                  <a:pt x="4444581" y="3689505"/>
                  <a:pt x="4258751" y="3701847"/>
                  <a:pt x="4037745" y="3673207"/>
                </a:cubicBezTo>
                <a:cubicBezTo>
                  <a:pt x="3816739" y="3644567"/>
                  <a:pt x="3592295" y="3699773"/>
                  <a:pt x="3309181" y="3673207"/>
                </a:cubicBezTo>
                <a:cubicBezTo>
                  <a:pt x="3026067" y="3646641"/>
                  <a:pt x="2925421" y="3653029"/>
                  <a:pt x="2723606" y="3673207"/>
                </a:cubicBezTo>
                <a:cubicBezTo>
                  <a:pt x="2521792" y="3693385"/>
                  <a:pt x="2401835" y="3694625"/>
                  <a:pt x="2138030" y="3673207"/>
                </a:cubicBezTo>
                <a:cubicBezTo>
                  <a:pt x="1874225" y="3651789"/>
                  <a:pt x="1730357" y="3658404"/>
                  <a:pt x="1504792" y="3673207"/>
                </a:cubicBezTo>
                <a:cubicBezTo>
                  <a:pt x="1279227" y="3688010"/>
                  <a:pt x="1130646" y="3655284"/>
                  <a:pt x="919217" y="3673207"/>
                </a:cubicBezTo>
                <a:cubicBezTo>
                  <a:pt x="707788" y="3691130"/>
                  <a:pt x="323734" y="3631702"/>
                  <a:pt x="0" y="3673207"/>
                </a:cubicBezTo>
                <a:cubicBezTo>
                  <a:pt x="-25717" y="3418197"/>
                  <a:pt x="9922" y="3288600"/>
                  <a:pt x="0" y="3134470"/>
                </a:cubicBezTo>
                <a:cubicBezTo>
                  <a:pt x="-9922" y="2980340"/>
                  <a:pt x="-8110" y="2753252"/>
                  <a:pt x="0" y="2595733"/>
                </a:cubicBezTo>
                <a:cubicBezTo>
                  <a:pt x="8110" y="2438214"/>
                  <a:pt x="-17732" y="2153878"/>
                  <a:pt x="0" y="2020264"/>
                </a:cubicBezTo>
                <a:cubicBezTo>
                  <a:pt x="17732" y="1886650"/>
                  <a:pt x="-18857" y="1496420"/>
                  <a:pt x="0" y="1334599"/>
                </a:cubicBezTo>
                <a:cubicBezTo>
                  <a:pt x="18857" y="1172778"/>
                  <a:pt x="-2922" y="968745"/>
                  <a:pt x="0" y="795862"/>
                </a:cubicBezTo>
                <a:cubicBezTo>
                  <a:pt x="2922" y="622979"/>
                  <a:pt x="39549" y="330614"/>
                  <a:pt x="0" y="0"/>
                </a:cubicBezTo>
                <a:close/>
              </a:path>
            </a:pathLst>
          </a:custGeom>
          <a:solidFill>
            <a:srgbClr val="C5E0B4"/>
          </a:solidFill>
          <a:ln>
            <a:solidFill>
              <a:srgbClr val="548235"/>
            </a:solidFill>
            <a:prstDash val="solid"/>
            <a:extLst>
              <a:ext uri="{C807C97D-BFC1-408E-A445-0C87EB9F89A2}">
                <ask:lineSketchStyleProps xmlns:ask="http://schemas.microsoft.com/office/drawing/2018/sketchyshapes" sd="2248216708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de-DE" sz="2400" b="1" dirty="0">
              <a:solidFill>
                <a:schemeClr val="accent6">
                  <a:lumMod val="50000"/>
                </a:schemeClr>
              </a:solidFill>
            </a:endParaRPr>
          </a:p>
          <a:p>
            <a:pPr algn="ctr"/>
            <a:r>
              <a:rPr lang="de-DE" sz="2400" b="1" dirty="0">
                <a:solidFill>
                  <a:srgbClr val="548235"/>
                </a:solidFill>
              </a:rPr>
              <a:t>Fixkosten</a:t>
            </a:r>
          </a:p>
          <a:p>
            <a:pPr algn="ctr"/>
            <a:endParaRPr lang="de-DE" sz="1000" b="1" dirty="0">
              <a:solidFill>
                <a:srgbClr val="5A4012"/>
              </a:solidFill>
            </a:endParaRPr>
          </a:p>
          <a:p>
            <a:pPr algn="ctr"/>
            <a:r>
              <a:rPr lang="de-DE" sz="2400" dirty="0">
                <a:solidFill>
                  <a:schemeClr val="tx1"/>
                </a:solidFill>
              </a:rPr>
              <a:t>Die Höhe ist </a:t>
            </a:r>
            <a:r>
              <a:rPr lang="de-DE" sz="2400" b="1" dirty="0">
                <a:solidFill>
                  <a:schemeClr val="tx1"/>
                </a:solidFill>
              </a:rPr>
              <a:t>_____________</a:t>
            </a:r>
            <a:r>
              <a:rPr lang="de-DE" sz="2400" dirty="0">
                <a:solidFill>
                  <a:schemeClr val="tx1"/>
                </a:solidFill>
              </a:rPr>
              <a:t> </a:t>
            </a:r>
            <a:r>
              <a:rPr lang="de-DE" sz="2400" b="1" dirty="0">
                <a:solidFill>
                  <a:schemeClr val="tx1"/>
                </a:solidFill>
              </a:rPr>
              <a:t>von</a:t>
            </a:r>
            <a:r>
              <a:rPr lang="de-DE" sz="2400" dirty="0">
                <a:solidFill>
                  <a:schemeClr val="tx1"/>
                </a:solidFill>
              </a:rPr>
              <a:t> der </a:t>
            </a:r>
            <a:r>
              <a:rPr lang="de-DE" sz="2400" b="1" dirty="0">
                <a:solidFill>
                  <a:schemeClr val="tx1"/>
                </a:solidFill>
              </a:rPr>
              <a:t>Menge</a:t>
            </a:r>
            <a:r>
              <a:rPr lang="de-DE" sz="2400" dirty="0">
                <a:solidFill>
                  <a:schemeClr val="tx1"/>
                </a:solidFill>
              </a:rPr>
              <a:t>, die produziert wird. </a:t>
            </a:r>
          </a:p>
          <a:p>
            <a:pPr algn="ctr"/>
            <a:endParaRPr lang="de-DE" sz="2400" dirty="0">
              <a:solidFill>
                <a:schemeClr val="tx1"/>
              </a:solidFill>
            </a:endParaRPr>
          </a:p>
          <a:p>
            <a:pPr algn="ctr"/>
            <a:r>
              <a:rPr lang="de-DE" sz="2800" b="1" dirty="0">
                <a:solidFill>
                  <a:schemeClr val="tx1"/>
                </a:solidFill>
              </a:rPr>
              <a:t>_______________________</a:t>
            </a:r>
          </a:p>
          <a:p>
            <a:pPr algn="ctr"/>
            <a:r>
              <a:rPr lang="de-DE" sz="2800" b="1" dirty="0">
                <a:solidFill>
                  <a:schemeClr val="tx1"/>
                </a:solidFill>
              </a:rPr>
              <a:t>_______________________</a:t>
            </a:r>
          </a:p>
          <a:p>
            <a:pPr algn="ctr"/>
            <a:r>
              <a:rPr lang="de-DE" sz="2800" b="1" dirty="0">
                <a:solidFill>
                  <a:schemeClr val="tx1"/>
                </a:solidFill>
              </a:rPr>
              <a:t>_______________________</a:t>
            </a:r>
            <a:endParaRPr lang="de-DE" sz="2800" dirty="0">
              <a:solidFill>
                <a:schemeClr val="tx1"/>
              </a:solidFill>
            </a:endParaRPr>
          </a:p>
        </p:txBody>
      </p:sp>
      <p:sp>
        <p:nvSpPr>
          <p:cNvPr id="9" name="Rechteck 8">
            <a:extLst>
              <a:ext uri="{FF2B5EF4-FFF2-40B4-BE49-F238E27FC236}">
                <a16:creationId xmlns:a16="http://schemas.microsoft.com/office/drawing/2014/main" id="{1ABD6928-6CED-2CF7-2790-A123C1239131}"/>
              </a:ext>
            </a:extLst>
          </p:cNvPr>
          <p:cNvSpPr/>
          <p:nvPr/>
        </p:nvSpPr>
        <p:spPr>
          <a:xfrm>
            <a:off x="6227445" y="2503756"/>
            <a:ext cx="4766310" cy="3684443"/>
          </a:xfrm>
          <a:custGeom>
            <a:avLst/>
            <a:gdLst>
              <a:gd name="connsiteX0" fmla="*/ 0 w 4766310"/>
              <a:gd name="connsiteY0" fmla="*/ 0 h 3684443"/>
              <a:gd name="connsiteX1" fmla="*/ 585575 w 4766310"/>
              <a:gd name="connsiteY1" fmla="*/ 0 h 3684443"/>
              <a:gd name="connsiteX2" fmla="*/ 1314140 w 4766310"/>
              <a:gd name="connsiteY2" fmla="*/ 0 h 3684443"/>
              <a:gd name="connsiteX3" fmla="*/ 1852052 w 4766310"/>
              <a:gd name="connsiteY3" fmla="*/ 0 h 3684443"/>
              <a:gd name="connsiteX4" fmla="*/ 2485290 w 4766310"/>
              <a:gd name="connsiteY4" fmla="*/ 0 h 3684443"/>
              <a:gd name="connsiteX5" fmla="*/ 3070865 w 4766310"/>
              <a:gd name="connsiteY5" fmla="*/ 0 h 3684443"/>
              <a:gd name="connsiteX6" fmla="*/ 3799430 w 4766310"/>
              <a:gd name="connsiteY6" fmla="*/ 0 h 3684443"/>
              <a:gd name="connsiteX7" fmla="*/ 4766310 w 4766310"/>
              <a:gd name="connsiteY7" fmla="*/ 0 h 3684443"/>
              <a:gd name="connsiteX8" fmla="*/ 4766310 w 4766310"/>
              <a:gd name="connsiteY8" fmla="*/ 687763 h 3684443"/>
              <a:gd name="connsiteX9" fmla="*/ 4766310 w 4766310"/>
              <a:gd name="connsiteY9" fmla="*/ 1301837 h 3684443"/>
              <a:gd name="connsiteX10" fmla="*/ 4766310 w 4766310"/>
              <a:gd name="connsiteY10" fmla="*/ 1805377 h 3684443"/>
              <a:gd name="connsiteX11" fmla="*/ 4766310 w 4766310"/>
              <a:gd name="connsiteY11" fmla="*/ 2456295 h 3684443"/>
              <a:gd name="connsiteX12" fmla="*/ 4766310 w 4766310"/>
              <a:gd name="connsiteY12" fmla="*/ 3144058 h 3684443"/>
              <a:gd name="connsiteX13" fmla="*/ 4766310 w 4766310"/>
              <a:gd name="connsiteY13" fmla="*/ 3684443 h 3684443"/>
              <a:gd name="connsiteX14" fmla="*/ 4085409 w 4766310"/>
              <a:gd name="connsiteY14" fmla="*/ 3684443 h 3684443"/>
              <a:gd name="connsiteX15" fmla="*/ 3309181 w 4766310"/>
              <a:gd name="connsiteY15" fmla="*/ 3684443 h 3684443"/>
              <a:gd name="connsiteX16" fmla="*/ 2723606 w 4766310"/>
              <a:gd name="connsiteY16" fmla="*/ 3684443 h 3684443"/>
              <a:gd name="connsiteX17" fmla="*/ 1995041 w 4766310"/>
              <a:gd name="connsiteY17" fmla="*/ 3684443 h 3684443"/>
              <a:gd name="connsiteX18" fmla="*/ 1409466 w 4766310"/>
              <a:gd name="connsiteY18" fmla="*/ 3684443 h 3684443"/>
              <a:gd name="connsiteX19" fmla="*/ 823891 w 4766310"/>
              <a:gd name="connsiteY19" fmla="*/ 3684443 h 3684443"/>
              <a:gd name="connsiteX20" fmla="*/ 0 w 4766310"/>
              <a:gd name="connsiteY20" fmla="*/ 3684443 h 3684443"/>
              <a:gd name="connsiteX21" fmla="*/ 0 w 4766310"/>
              <a:gd name="connsiteY21" fmla="*/ 3180902 h 3684443"/>
              <a:gd name="connsiteX22" fmla="*/ 0 w 4766310"/>
              <a:gd name="connsiteY22" fmla="*/ 2603673 h 3684443"/>
              <a:gd name="connsiteX23" fmla="*/ 0 w 4766310"/>
              <a:gd name="connsiteY23" fmla="*/ 2100133 h 3684443"/>
              <a:gd name="connsiteX24" fmla="*/ 0 w 4766310"/>
              <a:gd name="connsiteY24" fmla="*/ 1449214 h 3684443"/>
              <a:gd name="connsiteX25" fmla="*/ 0 w 4766310"/>
              <a:gd name="connsiteY25" fmla="*/ 835140 h 3684443"/>
              <a:gd name="connsiteX26" fmla="*/ 0 w 4766310"/>
              <a:gd name="connsiteY26" fmla="*/ 0 h 36844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4766310" h="3684443" fill="none" extrusionOk="0">
                <a:moveTo>
                  <a:pt x="0" y="0"/>
                </a:moveTo>
                <a:cubicBezTo>
                  <a:pt x="220336" y="24673"/>
                  <a:pt x="346364" y="324"/>
                  <a:pt x="585575" y="0"/>
                </a:cubicBezTo>
                <a:cubicBezTo>
                  <a:pt x="824787" y="-324"/>
                  <a:pt x="1001701" y="3598"/>
                  <a:pt x="1314140" y="0"/>
                </a:cubicBezTo>
                <a:cubicBezTo>
                  <a:pt x="1626579" y="-3598"/>
                  <a:pt x="1598340" y="-16993"/>
                  <a:pt x="1852052" y="0"/>
                </a:cubicBezTo>
                <a:cubicBezTo>
                  <a:pt x="2105764" y="16993"/>
                  <a:pt x="2260088" y="11998"/>
                  <a:pt x="2485290" y="0"/>
                </a:cubicBezTo>
                <a:cubicBezTo>
                  <a:pt x="2710492" y="-11998"/>
                  <a:pt x="2824293" y="23274"/>
                  <a:pt x="3070865" y="0"/>
                </a:cubicBezTo>
                <a:cubicBezTo>
                  <a:pt x="3317438" y="-23274"/>
                  <a:pt x="3639468" y="32283"/>
                  <a:pt x="3799430" y="0"/>
                </a:cubicBezTo>
                <a:cubicBezTo>
                  <a:pt x="3959393" y="-32283"/>
                  <a:pt x="4521767" y="24666"/>
                  <a:pt x="4766310" y="0"/>
                </a:cubicBezTo>
                <a:cubicBezTo>
                  <a:pt x="4780231" y="260498"/>
                  <a:pt x="4752364" y="366286"/>
                  <a:pt x="4766310" y="687763"/>
                </a:cubicBezTo>
                <a:cubicBezTo>
                  <a:pt x="4780256" y="1009240"/>
                  <a:pt x="4779882" y="1084328"/>
                  <a:pt x="4766310" y="1301837"/>
                </a:cubicBezTo>
                <a:cubicBezTo>
                  <a:pt x="4752738" y="1519346"/>
                  <a:pt x="4742126" y="1612394"/>
                  <a:pt x="4766310" y="1805377"/>
                </a:cubicBezTo>
                <a:cubicBezTo>
                  <a:pt x="4790494" y="1998360"/>
                  <a:pt x="4788369" y="2171141"/>
                  <a:pt x="4766310" y="2456295"/>
                </a:cubicBezTo>
                <a:cubicBezTo>
                  <a:pt x="4744251" y="2741449"/>
                  <a:pt x="4749565" y="2912272"/>
                  <a:pt x="4766310" y="3144058"/>
                </a:cubicBezTo>
                <a:cubicBezTo>
                  <a:pt x="4783055" y="3375844"/>
                  <a:pt x="4754633" y="3517447"/>
                  <a:pt x="4766310" y="3684443"/>
                </a:cubicBezTo>
                <a:cubicBezTo>
                  <a:pt x="4611997" y="3658284"/>
                  <a:pt x="4339987" y="3653563"/>
                  <a:pt x="4085409" y="3684443"/>
                </a:cubicBezTo>
                <a:cubicBezTo>
                  <a:pt x="3830831" y="3715323"/>
                  <a:pt x="3670299" y="3692897"/>
                  <a:pt x="3309181" y="3684443"/>
                </a:cubicBezTo>
                <a:cubicBezTo>
                  <a:pt x="2948063" y="3675989"/>
                  <a:pt x="2916536" y="3684317"/>
                  <a:pt x="2723606" y="3684443"/>
                </a:cubicBezTo>
                <a:cubicBezTo>
                  <a:pt x="2530677" y="3684569"/>
                  <a:pt x="2340452" y="3655600"/>
                  <a:pt x="1995041" y="3684443"/>
                </a:cubicBezTo>
                <a:cubicBezTo>
                  <a:pt x="1649630" y="3713286"/>
                  <a:pt x="1562616" y="3674683"/>
                  <a:pt x="1409466" y="3684443"/>
                </a:cubicBezTo>
                <a:cubicBezTo>
                  <a:pt x="1256317" y="3694203"/>
                  <a:pt x="1026461" y="3658822"/>
                  <a:pt x="823891" y="3684443"/>
                </a:cubicBezTo>
                <a:cubicBezTo>
                  <a:pt x="621322" y="3710064"/>
                  <a:pt x="171101" y="3659264"/>
                  <a:pt x="0" y="3684443"/>
                </a:cubicBezTo>
                <a:cubicBezTo>
                  <a:pt x="-17533" y="3554244"/>
                  <a:pt x="-18933" y="3286291"/>
                  <a:pt x="0" y="3180902"/>
                </a:cubicBezTo>
                <a:cubicBezTo>
                  <a:pt x="18933" y="3075513"/>
                  <a:pt x="-1310" y="2765345"/>
                  <a:pt x="0" y="2603673"/>
                </a:cubicBezTo>
                <a:cubicBezTo>
                  <a:pt x="1310" y="2442001"/>
                  <a:pt x="-13760" y="2256489"/>
                  <a:pt x="0" y="2100133"/>
                </a:cubicBezTo>
                <a:cubicBezTo>
                  <a:pt x="13760" y="1943777"/>
                  <a:pt x="16932" y="1706584"/>
                  <a:pt x="0" y="1449214"/>
                </a:cubicBezTo>
                <a:cubicBezTo>
                  <a:pt x="-16932" y="1191844"/>
                  <a:pt x="-7531" y="1013505"/>
                  <a:pt x="0" y="835140"/>
                </a:cubicBezTo>
                <a:cubicBezTo>
                  <a:pt x="7531" y="656775"/>
                  <a:pt x="-32943" y="356123"/>
                  <a:pt x="0" y="0"/>
                </a:cubicBezTo>
                <a:close/>
              </a:path>
              <a:path w="4766310" h="3684443" stroke="0" extrusionOk="0">
                <a:moveTo>
                  <a:pt x="0" y="0"/>
                </a:moveTo>
                <a:cubicBezTo>
                  <a:pt x="207294" y="17127"/>
                  <a:pt x="396651" y="1588"/>
                  <a:pt x="585575" y="0"/>
                </a:cubicBezTo>
                <a:cubicBezTo>
                  <a:pt x="774499" y="-1588"/>
                  <a:pt x="870279" y="2897"/>
                  <a:pt x="1123487" y="0"/>
                </a:cubicBezTo>
                <a:cubicBezTo>
                  <a:pt x="1376695" y="-2897"/>
                  <a:pt x="1600070" y="22303"/>
                  <a:pt x="1804389" y="0"/>
                </a:cubicBezTo>
                <a:cubicBezTo>
                  <a:pt x="2008708" y="-22303"/>
                  <a:pt x="2237726" y="1163"/>
                  <a:pt x="2580616" y="0"/>
                </a:cubicBezTo>
                <a:cubicBezTo>
                  <a:pt x="2923506" y="-1163"/>
                  <a:pt x="3113913" y="-17075"/>
                  <a:pt x="3309181" y="0"/>
                </a:cubicBezTo>
                <a:cubicBezTo>
                  <a:pt x="3504449" y="17075"/>
                  <a:pt x="3824822" y="13010"/>
                  <a:pt x="4085409" y="0"/>
                </a:cubicBezTo>
                <a:cubicBezTo>
                  <a:pt x="4345996" y="-13010"/>
                  <a:pt x="4623612" y="122"/>
                  <a:pt x="4766310" y="0"/>
                </a:cubicBezTo>
                <a:cubicBezTo>
                  <a:pt x="4756617" y="161010"/>
                  <a:pt x="4791124" y="352965"/>
                  <a:pt x="4766310" y="577229"/>
                </a:cubicBezTo>
                <a:cubicBezTo>
                  <a:pt x="4741496" y="801493"/>
                  <a:pt x="4798223" y="1119843"/>
                  <a:pt x="4766310" y="1264992"/>
                </a:cubicBezTo>
                <a:cubicBezTo>
                  <a:pt x="4734397" y="1410141"/>
                  <a:pt x="4790261" y="1552560"/>
                  <a:pt x="4766310" y="1805377"/>
                </a:cubicBezTo>
                <a:cubicBezTo>
                  <a:pt x="4742359" y="2058194"/>
                  <a:pt x="4787994" y="2150348"/>
                  <a:pt x="4766310" y="2308918"/>
                </a:cubicBezTo>
                <a:cubicBezTo>
                  <a:pt x="4744626" y="2467488"/>
                  <a:pt x="4755538" y="2768970"/>
                  <a:pt x="4766310" y="2922991"/>
                </a:cubicBezTo>
                <a:cubicBezTo>
                  <a:pt x="4777082" y="3077012"/>
                  <a:pt x="4783892" y="3356772"/>
                  <a:pt x="4766310" y="3684443"/>
                </a:cubicBezTo>
                <a:cubicBezTo>
                  <a:pt x="4444581" y="3700741"/>
                  <a:pt x="4258751" y="3713083"/>
                  <a:pt x="4037745" y="3684443"/>
                </a:cubicBezTo>
                <a:cubicBezTo>
                  <a:pt x="3816739" y="3655803"/>
                  <a:pt x="3592295" y="3711009"/>
                  <a:pt x="3309181" y="3684443"/>
                </a:cubicBezTo>
                <a:cubicBezTo>
                  <a:pt x="3026067" y="3657877"/>
                  <a:pt x="2925421" y="3664265"/>
                  <a:pt x="2723606" y="3684443"/>
                </a:cubicBezTo>
                <a:cubicBezTo>
                  <a:pt x="2521792" y="3704621"/>
                  <a:pt x="2401835" y="3705861"/>
                  <a:pt x="2138030" y="3684443"/>
                </a:cubicBezTo>
                <a:cubicBezTo>
                  <a:pt x="1874225" y="3663025"/>
                  <a:pt x="1730357" y="3669640"/>
                  <a:pt x="1504792" y="3684443"/>
                </a:cubicBezTo>
                <a:cubicBezTo>
                  <a:pt x="1279227" y="3699246"/>
                  <a:pt x="1130646" y="3666520"/>
                  <a:pt x="919217" y="3684443"/>
                </a:cubicBezTo>
                <a:cubicBezTo>
                  <a:pt x="707788" y="3702366"/>
                  <a:pt x="323734" y="3642938"/>
                  <a:pt x="0" y="3684443"/>
                </a:cubicBezTo>
                <a:cubicBezTo>
                  <a:pt x="-26051" y="3432466"/>
                  <a:pt x="-19139" y="3346700"/>
                  <a:pt x="0" y="3144058"/>
                </a:cubicBezTo>
                <a:cubicBezTo>
                  <a:pt x="19139" y="2941417"/>
                  <a:pt x="13314" y="2775505"/>
                  <a:pt x="0" y="2603673"/>
                </a:cubicBezTo>
                <a:cubicBezTo>
                  <a:pt x="-13314" y="2431842"/>
                  <a:pt x="8397" y="2288957"/>
                  <a:pt x="0" y="2026444"/>
                </a:cubicBezTo>
                <a:cubicBezTo>
                  <a:pt x="-8397" y="1763931"/>
                  <a:pt x="-27389" y="1494967"/>
                  <a:pt x="0" y="1338681"/>
                </a:cubicBezTo>
                <a:cubicBezTo>
                  <a:pt x="27389" y="1182395"/>
                  <a:pt x="-18226" y="1018683"/>
                  <a:pt x="0" y="798296"/>
                </a:cubicBezTo>
                <a:cubicBezTo>
                  <a:pt x="18226" y="577910"/>
                  <a:pt x="-32936" y="284491"/>
                  <a:pt x="0" y="0"/>
                </a:cubicBezTo>
                <a:close/>
              </a:path>
            </a:pathLst>
          </a:custGeom>
          <a:solidFill>
            <a:srgbClr val="DFEED6"/>
          </a:solidFill>
          <a:ln>
            <a:solidFill>
              <a:srgbClr val="548235"/>
            </a:solidFill>
            <a:prstDash val="solid"/>
            <a:extLst>
              <a:ext uri="{C807C97D-BFC1-408E-A445-0C87EB9F89A2}">
                <ask:lineSketchStyleProps xmlns:ask="http://schemas.microsoft.com/office/drawing/2018/sketchyshapes" sd="2248216708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de-DE" sz="2400" b="1" dirty="0">
              <a:solidFill>
                <a:schemeClr val="accent6">
                  <a:lumMod val="50000"/>
                </a:schemeClr>
              </a:solidFill>
            </a:endParaRPr>
          </a:p>
          <a:p>
            <a:pPr algn="ctr"/>
            <a:r>
              <a:rPr lang="de-DE" sz="2400" b="1" dirty="0">
                <a:solidFill>
                  <a:srgbClr val="548235"/>
                </a:solidFill>
              </a:rPr>
              <a:t>Variable Kosten</a:t>
            </a:r>
          </a:p>
          <a:p>
            <a:pPr algn="ctr"/>
            <a:endParaRPr lang="de-DE" sz="1000" b="1" dirty="0">
              <a:solidFill>
                <a:srgbClr val="5A4012"/>
              </a:solidFill>
            </a:endParaRPr>
          </a:p>
          <a:p>
            <a:pPr algn="ctr"/>
            <a:r>
              <a:rPr lang="de-DE" sz="2400" dirty="0">
                <a:solidFill>
                  <a:schemeClr val="tx1"/>
                </a:solidFill>
              </a:rPr>
              <a:t>Die Höhe ist </a:t>
            </a:r>
            <a:r>
              <a:rPr lang="de-DE" sz="2400" b="1" dirty="0">
                <a:solidFill>
                  <a:schemeClr val="tx1"/>
                </a:solidFill>
              </a:rPr>
              <a:t>_____________ von </a:t>
            </a:r>
            <a:r>
              <a:rPr lang="de-DE" sz="2400" dirty="0">
                <a:solidFill>
                  <a:schemeClr val="tx1"/>
                </a:solidFill>
              </a:rPr>
              <a:t>der </a:t>
            </a:r>
            <a:r>
              <a:rPr lang="de-DE" sz="2400" b="1" dirty="0">
                <a:solidFill>
                  <a:schemeClr val="tx1"/>
                </a:solidFill>
              </a:rPr>
              <a:t>Produktionsmenge</a:t>
            </a:r>
          </a:p>
          <a:p>
            <a:pPr algn="ctr"/>
            <a:endParaRPr lang="de-DE" sz="2400" b="1" dirty="0">
              <a:solidFill>
                <a:schemeClr val="tx1"/>
              </a:solidFill>
            </a:endParaRPr>
          </a:p>
          <a:p>
            <a:pPr algn="ctr"/>
            <a:r>
              <a:rPr lang="de-DE" sz="2800" b="1" dirty="0">
                <a:solidFill>
                  <a:schemeClr val="tx1"/>
                </a:solidFill>
              </a:rPr>
              <a:t>_______________________</a:t>
            </a:r>
          </a:p>
          <a:p>
            <a:pPr algn="ctr"/>
            <a:r>
              <a:rPr lang="de-DE" sz="2800" b="1" dirty="0">
                <a:solidFill>
                  <a:schemeClr val="tx1"/>
                </a:solidFill>
              </a:rPr>
              <a:t>_______________________</a:t>
            </a:r>
          </a:p>
          <a:p>
            <a:pPr algn="ctr"/>
            <a:r>
              <a:rPr lang="de-DE" sz="2800" b="1" dirty="0">
                <a:solidFill>
                  <a:schemeClr val="tx1"/>
                </a:solidFill>
              </a:rPr>
              <a:t>_______________________</a:t>
            </a:r>
            <a:endParaRPr lang="de-DE" sz="2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186321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9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BF97395-3F78-BA7D-38B0-5FD01F4BA9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/>
              <a:t>Die Familien-Bäckerei </a:t>
            </a:r>
            <a:r>
              <a:rPr lang="de-DE" dirty="0" err="1"/>
              <a:t>Ströck</a:t>
            </a:r>
            <a:endParaRPr lang="de-DE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6A7E692E-888B-7C4D-1B8C-12DC41B39A4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67929" y="1866324"/>
            <a:ext cx="8709744" cy="1569660"/>
          </a:xfrm>
        </p:spPr>
        <p:txBody>
          <a:bodyPr>
            <a:normAutofit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de-DE" sz="2400" dirty="0"/>
              <a:t>Die Geschichte der </a:t>
            </a:r>
            <a:r>
              <a:rPr lang="de-DE" sz="2400" dirty="0" err="1"/>
              <a:t>Ströck</a:t>
            </a:r>
            <a:r>
              <a:rPr lang="de-DE" sz="2400" dirty="0"/>
              <a:t>-Brot GmbH hat mit einzelnen Filialen in Wien in der </a:t>
            </a:r>
            <a:r>
              <a:rPr lang="de-DE" sz="2400" dirty="0" err="1"/>
              <a:t>Langobardenstraße</a:t>
            </a:r>
            <a:r>
              <a:rPr lang="de-DE" sz="2400" dirty="0"/>
              <a:t> &amp; der Industriestraße begonnen.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75AB8697-FE6D-C6D2-E0F5-416585E7BE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23FFEC-42AF-4C5F-8FEB-D69D9B6A7C04}" type="slidenum">
              <a:rPr lang="de-AT" smtClean="0"/>
              <a:t>2</a:t>
            </a:fld>
            <a:endParaRPr lang="de-AT" dirty="0"/>
          </a:p>
        </p:txBody>
      </p:sp>
      <p:pic>
        <p:nvPicPr>
          <p:cNvPr id="1026" name="Picture 2" descr="Ströck-Brot – Wikipedia">
            <a:extLst>
              <a:ext uri="{FF2B5EF4-FFF2-40B4-BE49-F238E27FC236}">
                <a16:creationId xmlns:a16="http://schemas.microsoft.com/office/drawing/2014/main" id="{9DE2AED5-7A79-B36C-F495-579B5FC6E43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28799" y="698506"/>
            <a:ext cx="2625001" cy="10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1989">
            <a:extLst>
              <a:ext uri="{FF2B5EF4-FFF2-40B4-BE49-F238E27FC236}">
                <a16:creationId xmlns:a16="http://schemas.microsoft.com/office/drawing/2014/main" id="{420C30DF-FE8C-F550-E430-4C0BB41B89D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571154"/>
            <a:ext cx="2160000" cy="2160000"/>
          </a:xfrm>
          <a:prstGeom prst="rect">
            <a:avLst/>
          </a:prstGeom>
          <a:noFill/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Bäckerei Ströck">
            <a:extLst>
              <a:ext uri="{FF2B5EF4-FFF2-40B4-BE49-F238E27FC236}">
                <a16:creationId xmlns:a16="http://schemas.microsoft.com/office/drawing/2014/main" id="{99165297-B333-6133-B139-E0076601F1F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3880155"/>
            <a:ext cx="2160000" cy="2160000"/>
          </a:xfrm>
          <a:prstGeom prst="rect">
            <a:avLst/>
          </a:prstGeom>
          <a:noFill/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feld 10">
            <a:extLst>
              <a:ext uri="{FF2B5EF4-FFF2-40B4-BE49-F238E27FC236}">
                <a16:creationId xmlns:a16="http://schemas.microsoft.com/office/drawing/2014/main" id="{67CF5323-0700-3524-253B-C86EF595F871}"/>
              </a:ext>
            </a:extLst>
          </p:cNvPr>
          <p:cNvSpPr txBox="1"/>
          <p:nvPr/>
        </p:nvSpPr>
        <p:spPr>
          <a:xfrm>
            <a:off x="3167930" y="3905250"/>
            <a:ext cx="8709743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de-DE" sz="2400" dirty="0"/>
              <a:t>Heute verkauft das Unternehmen täglich frisches Brot, Gebäck und Mehlspeisen an tausende Haushalte in Österreich in den eigenen Filialen in Wien und in Supermärkten, Krankenhäusern, Schulen und Kindergärten.</a:t>
            </a:r>
          </a:p>
        </p:txBody>
      </p:sp>
      <p:grpSp>
        <p:nvGrpSpPr>
          <p:cNvPr id="7" name="Gruppieren 6">
            <a:extLst>
              <a:ext uri="{FF2B5EF4-FFF2-40B4-BE49-F238E27FC236}">
                <a16:creationId xmlns:a16="http://schemas.microsoft.com/office/drawing/2014/main" id="{848EA922-9EEC-EC79-A65A-ABAED2464C14}"/>
              </a:ext>
            </a:extLst>
          </p:cNvPr>
          <p:cNvGrpSpPr/>
          <p:nvPr/>
        </p:nvGrpSpPr>
        <p:grpSpPr>
          <a:xfrm>
            <a:off x="8431575" y="2830535"/>
            <a:ext cx="720000" cy="720000"/>
            <a:chOff x="1489799" y="1539413"/>
            <a:chExt cx="1260000" cy="1260000"/>
          </a:xfrm>
          <a:solidFill>
            <a:schemeClr val="accent6">
              <a:lumMod val="20000"/>
              <a:lumOff val="80000"/>
            </a:schemeClr>
          </a:solidFill>
        </p:grpSpPr>
        <p:sp>
          <p:nvSpPr>
            <p:cNvPr id="8" name="Ellipse 7">
              <a:extLst>
                <a:ext uri="{FF2B5EF4-FFF2-40B4-BE49-F238E27FC236}">
                  <a16:creationId xmlns:a16="http://schemas.microsoft.com/office/drawing/2014/main" id="{01BCCCF0-5DF8-F45D-27B5-7A8C133CD026}"/>
                </a:ext>
              </a:extLst>
            </p:cNvPr>
            <p:cNvSpPr/>
            <p:nvPr/>
          </p:nvSpPr>
          <p:spPr>
            <a:xfrm>
              <a:off x="1489799" y="1539413"/>
              <a:ext cx="1260000" cy="1260000"/>
            </a:xfrm>
            <a:prstGeom prst="ellipse">
              <a:avLst/>
            </a:prstGeom>
            <a:grpFill/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 sz="2800" dirty="0"/>
            </a:p>
          </p:txBody>
        </p:sp>
        <p:pic>
          <p:nvPicPr>
            <p:cNvPr id="9" name="Grafik 8">
              <a:extLst>
                <a:ext uri="{FF2B5EF4-FFF2-40B4-BE49-F238E27FC236}">
                  <a16:creationId xmlns:a16="http://schemas.microsoft.com/office/drawing/2014/main" id="{AF5714BF-5878-4E6D-28AA-49B038783CFB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rcRect/>
            <a:stretch/>
          </p:blipFill>
          <p:spPr>
            <a:xfrm>
              <a:off x="1719826" y="1719575"/>
              <a:ext cx="900001" cy="900001"/>
            </a:xfrm>
            <a:prstGeom prst="rect">
              <a:avLst/>
            </a:prstGeom>
          </p:spPr>
        </p:pic>
      </p:grpSp>
      <p:grpSp>
        <p:nvGrpSpPr>
          <p:cNvPr id="10" name="Gruppieren 9">
            <a:extLst>
              <a:ext uri="{FF2B5EF4-FFF2-40B4-BE49-F238E27FC236}">
                <a16:creationId xmlns:a16="http://schemas.microsoft.com/office/drawing/2014/main" id="{F89FA5C1-823E-2D78-97EE-5849F2F76E2D}"/>
              </a:ext>
            </a:extLst>
          </p:cNvPr>
          <p:cNvGrpSpPr/>
          <p:nvPr/>
        </p:nvGrpSpPr>
        <p:grpSpPr>
          <a:xfrm>
            <a:off x="3200101" y="2830535"/>
            <a:ext cx="720000" cy="720000"/>
            <a:chOff x="1489799" y="1539413"/>
            <a:chExt cx="1260000" cy="1260000"/>
          </a:xfrm>
          <a:solidFill>
            <a:schemeClr val="accent6">
              <a:lumMod val="75000"/>
            </a:schemeClr>
          </a:solidFill>
        </p:grpSpPr>
        <p:sp>
          <p:nvSpPr>
            <p:cNvPr id="12" name="Ellipse 11">
              <a:extLst>
                <a:ext uri="{FF2B5EF4-FFF2-40B4-BE49-F238E27FC236}">
                  <a16:creationId xmlns:a16="http://schemas.microsoft.com/office/drawing/2014/main" id="{7288A2A4-EAEC-E19F-4267-F20867CDA564}"/>
                </a:ext>
              </a:extLst>
            </p:cNvPr>
            <p:cNvSpPr/>
            <p:nvPr/>
          </p:nvSpPr>
          <p:spPr>
            <a:xfrm>
              <a:off x="1489799" y="1539413"/>
              <a:ext cx="1260000" cy="1260000"/>
            </a:xfrm>
            <a:prstGeom prst="ellipse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 sz="2800" dirty="0"/>
            </a:p>
          </p:txBody>
        </p:sp>
        <p:pic>
          <p:nvPicPr>
            <p:cNvPr id="13" name="Grafik 12">
              <a:extLst>
                <a:ext uri="{FF2B5EF4-FFF2-40B4-BE49-F238E27FC236}">
                  <a16:creationId xmlns:a16="http://schemas.microsoft.com/office/drawing/2014/main" id="{266626D3-D4F1-8709-1250-527B8B92C897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rcRect/>
            <a:stretch/>
          </p:blipFill>
          <p:spPr>
            <a:xfrm>
              <a:off x="1719826" y="1719576"/>
              <a:ext cx="900001" cy="900001"/>
            </a:xfrm>
            <a:prstGeom prst="rect">
              <a:avLst/>
            </a:prstGeom>
          </p:spPr>
        </p:pic>
      </p:grpSp>
      <p:sp>
        <p:nvSpPr>
          <p:cNvPr id="17" name="Textfeld 16">
            <a:extLst>
              <a:ext uri="{FF2B5EF4-FFF2-40B4-BE49-F238E27FC236}">
                <a16:creationId xmlns:a16="http://schemas.microsoft.com/office/drawing/2014/main" id="{52F016ED-4F94-7FCD-B9A9-A77272E07C5F}"/>
              </a:ext>
            </a:extLst>
          </p:cNvPr>
          <p:cNvSpPr txBox="1"/>
          <p:nvPr/>
        </p:nvSpPr>
        <p:spPr>
          <a:xfrm>
            <a:off x="3977274" y="3005869"/>
            <a:ext cx="4372031" cy="369332"/>
          </a:xfrm>
          <a:prstGeom prst="rect">
            <a:avLst/>
          </a:prstGeom>
          <a:solidFill>
            <a:srgbClr val="FFDD00"/>
          </a:solidFill>
          <a:ln>
            <a:solidFill>
              <a:srgbClr val="5A4012"/>
            </a:solidFill>
            <a:prstDash val="sysDash"/>
          </a:ln>
        </p:spPr>
        <p:txBody>
          <a:bodyPr wrap="square" rtlCol="0">
            <a:spAutoFit/>
          </a:bodyPr>
          <a:lstStyle/>
          <a:p>
            <a:pPr algn="ctr"/>
            <a:r>
              <a:rPr lang="de-DE" dirty="0"/>
              <a:t>1 Produktions- und Verkaufsstandort</a:t>
            </a:r>
            <a:endParaRPr lang="de-AT" dirty="0"/>
          </a:p>
        </p:txBody>
      </p:sp>
      <p:sp>
        <p:nvSpPr>
          <p:cNvPr id="18" name="Textfeld 17">
            <a:extLst>
              <a:ext uri="{FF2B5EF4-FFF2-40B4-BE49-F238E27FC236}">
                <a16:creationId xmlns:a16="http://schemas.microsoft.com/office/drawing/2014/main" id="{00A732AA-DA40-0920-31CA-B16109D18577}"/>
              </a:ext>
            </a:extLst>
          </p:cNvPr>
          <p:cNvSpPr txBox="1"/>
          <p:nvPr/>
        </p:nvSpPr>
        <p:spPr>
          <a:xfrm>
            <a:off x="1108200" y="1659689"/>
            <a:ext cx="1620000" cy="369332"/>
          </a:xfrm>
          <a:prstGeom prst="rect">
            <a:avLst/>
          </a:prstGeom>
          <a:solidFill>
            <a:schemeClr val="bg1"/>
          </a:solidFill>
          <a:ln>
            <a:solidFill>
              <a:srgbClr val="5A4012"/>
            </a:solidFill>
            <a:prstDash val="sysDash"/>
          </a:ln>
        </p:spPr>
        <p:txBody>
          <a:bodyPr wrap="square" rtlCol="0">
            <a:spAutoFit/>
          </a:bodyPr>
          <a:lstStyle/>
          <a:p>
            <a:pPr algn="ctr"/>
            <a:r>
              <a:rPr lang="de-DE" b="1" dirty="0">
                <a:solidFill>
                  <a:srgbClr val="5A4012"/>
                </a:solidFill>
              </a:rPr>
              <a:t>1969</a:t>
            </a:r>
            <a:endParaRPr lang="de-AT" b="1" dirty="0">
              <a:solidFill>
                <a:srgbClr val="5A4012"/>
              </a:solidFill>
            </a:endParaRPr>
          </a:p>
        </p:txBody>
      </p:sp>
      <p:sp>
        <p:nvSpPr>
          <p:cNvPr id="19" name="Textfeld 18">
            <a:extLst>
              <a:ext uri="{FF2B5EF4-FFF2-40B4-BE49-F238E27FC236}">
                <a16:creationId xmlns:a16="http://schemas.microsoft.com/office/drawing/2014/main" id="{0DACED6D-66E2-FFFF-09F0-35B60FBE8353}"/>
              </a:ext>
            </a:extLst>
          </p:cNvPr>
          <p:cNvSpPr txBox="1"/>
          <p:nvPr/>
        </p:nvSpPr>
        <p:spPr>
          <a:xfrm>
            <a:off x="1082776" y="5532548"/>
            <a:ext cx="1620000" cy="369332"/>
          </a:xfrm>
          <a:prstGeom prst="rect">
            <a:avLst/>
          </a:prstGeom>
          <a:solidFill>
            <a:schemeClr val="bg1"/>
          </a:solidFill>
          <a:ln>
            <a:solidFill>
              <a:srgbClr val="5A4012"/>
            </a:solidFill>
            <a:prstDash val="sysDash"/>
          </a:ln>
        </p:spPr>
        <p:txBody>
          <a:bodyPr wrap="square" rtlCol="0">
            <a:spAutoFit/>
          </a:bodyPr>
          <a:lstStyle/>
          <a:p>
            <a:pPr algn="ctr"/>
            <a:r>
              <a:rPr lang="de-DE" b="1" dirty="0">
                <a:solidFill>
                  <a:srgbClr val="5A4012"/>
                </a:solidFill>
              </a:rPr>
              <a:t>2020</a:t>
            </a:r>
            <a:endParaRPr lang="de-AT" b="1" dirty="0">
              <a:solidFill>
                <a:srgbClr val="5A4012"/>
              </a:solidFill>
            </a:endParaRPr>
          </a:p>
        </p:txBody>
      </p:sp>
      <p:sp>
        <p:nvSpPr>
          <p:cNvPr id="20" name="Textfeld 19">
            <a:extLst>
              <a:ext uri="{FF2B5EF4-FFF2-40B4-BE49-F238E27FC236}">
                <a16:creationId xmlns:a16="http://schemas.microsoft.com/office/drawing/2014/main" id="{939CA4AA-112A-5281-ACE8-18192CDC183E}"/>
              </a:ext>
            </a:extLst>
          </p:cNvPr>
          <p:cNvSpPr txBox="1"/>
          <p:nvPr/>
        </p:nvSpPr>
        <p:spPr>
          <a:xfrm>
            <a:off x="9208749" y="3005869"/>
            <a:ext cx="2435292" cy="369332"/>
          </a:xfrm>
          <a:prstGeom prst="rect">
            <a:avLst/>
          </a:prstGeom>
          <a:solidFill>
            <a:srgbClr val="FFDD00"/>
          </a:solidFill>
          <a:ln>
            <a:solidFill>
              <a:srgbClr val="5A4012"/>
            </a:solidFill>
            <a:prstDash val="sysDash"/>
          </a:ln>
        </p:spPr>
        <p:txBody>
          <a:bodyPr wrap="square" rtlCol="0">
            <a:spAutoFit/>
          </a:bodyPr>
          <a:lstStyle/>
          <a:p>
            <a:pPr algn="ctr"/>
            <a:r>
              <a:rPr lang="de-DE" dirty="0"/>
              <a:t>9 </a:t>
            </a:r>
            <a:r>
              <a:rPr lang="de-DE" dirty="0" err="1"/>
              <a:t>Mitarbeiter:innen</a:t>
            </a:r>
            <a:endParaRPr lang="de-AT" dirty="0"/>
          </a:p>
        </p:txBody>
      </p:sp>
      <p:grpSp>
        <p:nvGrpSpPr>
          <p:cNvPr id="30" name="Gruppieren 29">
            <a:extLst>
              <a:ext uri="{FF2B5EF4-FFF2-40B4-BE49-F238E27FC236}">
                <a16:creationId xmlns:a16="http://schemas.microsoft.com/office/drawing/2014/main" id="{2419A7D8-31CE-2D58-57F5-A0FCCB2FF4FC}"/>
              </a:ext>
            </a:extLst>
          </p:cNvPr>
          <p:cNvGrpSpPr/>
          <p:nvPr/>
        </p:nvGrpSpPr>
        <p:grpSpPr>
          <a:xfrm>
            <a:off x="8431575" y="5435128"/>
            <a:ext cx="720000" cy="720000"/>
            <a:chOff x="1489799" y="1539413"/>
            <a:chExt cx="1260000" cy="1260000"/>
          </a:xfrm>
          <a:solidFill>
            <a:schemeClr val="accent6">
              <a:lumMod val="20000"/>
              <a:lumOff val="80000"/>
            </a:schemeClr>
          </a:solidFill>
        </p:grpSpPr>
        <p:sp>
          <p:nvSpPr>
            <p:cNvPr id="31" name="Ellipse 30">
              <a:extLst>
                <a:ext uri="{FF2B5EF4-FFF2-40B4-BE49-F238E27FC236}">
                  <a16:creationId xmlns:a16="http://schemas.microsoft.com/office/drawing/2014/main" id="{2F7E73A8-CAF4-123B-061B-3FDB03B71EF3}"/>
                </a:ext>
              </a:extLst>
            </p:cNvPr>
            <p:cNvSpPr/>
            <p:nvPr/>
          </p:nvSpPr>
          <p:spPr>
            <a:xfrm>
              <a:off x="1489799" y="1539413"/>
              <a:ext cx="1260000" cy="1260000"/>
            </a:xfrm>
            <a:prstGeom prst="ellipse">
              <a:avLst/>
            </a:prstGeom>
            <a:grpFill/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 sz="2800" dirty="0"/>
            </a:p>
          </p:txBody>
        </p:sp>
        <p:pic>
          <p:nvPicPr>
            <p:cNvPr id="32" name="Grafik 31">
              <a:extLst>
                <a:ext uri="{FF2B5EF4-FFF2-40B4-BE49-F238E27FC236}">
                  <a16:creationId xmlns:a16="http://schemas.microsoft.com/office/drawing/2014/main" id="{DB937533-0DF0-BA6C-D209-6F611616E3A1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rcRect/>
            <a:stretch/>
          </p:blipFill>
          <p:spPr>
            <a:xfrm>
              <a:off x="1719826" y="1719575"/>
              <a:ext cx="900001" cy="900001"/>
            </a:xfrm>
            <a:prstGeom prst="rect">
              <a:avLst/>
            </a:prstGeom>
          </p:spPr>
        </p:pic>
      </p:grpSp>
      <p:grpSp>
        <p:nvGrpSpPr>
          <p:cNvPr id="33" name="Gruppieren 32">
            <a:extLst>
              <a:ext uri="{FF2B5EF4-FFF2-40B4-BE49-F238E27FC236}">
                <a16:creationId xmlns:a16="http://schemas.microsoft.com/office/drawing/2014/main" id="{6A03916F-C6F5-7726-B336-D3AE0307CA58}"/>
              </a:ext>
            </a:extLst>
          </p:cNvPr>
          <p:cNvGrpSpPr/>
          <p:nvPr/>
        </p:nvGrpSpPr>
        <p:grpSpPr>
          <a:xfrm>
            <a:off x="3200101" y="5435128"/>
            <a:ext cx="720000" cy="720000"/>
            <a:chOff x="1489799" y="1539413"/>
            <a:chExt cx="1260000" cy="1260000"/>
          </a:xfrm>
          <a:solidFill>
            <a:schemeClr val="accent6">
              <a:lumMod val="75000"/>
            </a:schemeClr>
          </a:solidFill>
        </p:grpSpPr>
        <p:sp>
          <p:nvSpPr>
            <p:cNvPr id="34" name="Ellipse 33">
              <a:extLst>
                <a:ext uri="{FF2B5EF4-FFF2-40B4-BE49-F238E27FC236}">
                  <a16:creationId xmlns:a16="http://schemas.microsoft.com/office/drawing/2014/main" id="{FB0AFFAD-A08B-8532-ECAC-938B55B83614}"/>
                </a:ext>
              </a:extLst>
            </p:cNvPr>
            <p:cNvSpPr/>
            <p:nvPr/>
          </p:nvSpPr>
          <p:spPr>
            <a:xfrm>
              <a:off x="1489799" y="1539413"/>
              <a:ext cx="1260000" cy="1260000"/>
            </a:xfrm>
            <a:prstGeom prst="ellipse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 sz="2800" dirty="0"/>
            </a:p>
          </p:txBody>
        </p:sp>
        <p:pic>
          <p:nvPicPr>
            <p:cNvPr id="35" name="Grafik 34">
              <a:extLst>
                <a:ext uri="{FF2B5EF4-FFF2-40B4-BE49-F238E27FC236}">
                  <a16:creationId xmlns:a16="http://schemas.microsoft.com/office/drawing/2014/main" id="{FE3EC826-CFCC-C1F2-806E-0C811B2C0EE9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rcRect/>
            <a:stretch/>
          </p:blipFill>
          <p:spPr>
            <a:xfrm>
              <a:off x="1719826" y="1719576"/>
              <a:ext cx="900001" cy="900001"/>
            </a:xfrm>
            <a:prstGeom prst="rect">
              <a:avLst/>
            </a:prstGeom>
          </p:spPr>
        </p:pic>
      </p:grpSp>
      <p:sp>
        <p:nvSpPr>
          <p:cNvPr id="36" name="Textfeld 35">
            <a:extLst>
              <a:ext uri="{FF2B5EF4-FFF2-40B4-BE49-F238E27FC236}">
                <a16:creationId xmlns:a16="http://schemas.microsoft.com/office/drawing/2014/main" id="{7205ED4F-27E8-3E21-C09A-EEFB2085E4F3}"/>
              </a:ext>
            </a:extLst>
          </p:cNvPr>
          <p:cNvSpPr txBox="1"/>
          <p:nvPr/>
        </p:nvSpPr>
        <p:spPr>
          <a:xfrm>
            <a:off x="3977275" y="5610462"/>
            <a:ext cx="4372031" cy="369332"/>
          </a:xfrm>
          <a:prstGeom prst="rect">
            <a:avLst/>
          </a:prstGeom>
          <a:solidFill>
            <a:srgbClr val="FFDD00"/>
          </a:solidFill>
          <a:ln>
            <a:solidFill>
              <a:srgbClr val="5A4012"/>
            </a:solidFill>
            <a:prstDash val="sysDash"/>
          </a:ln>
        </p:spPr>
        <p:txBody>
          <a:bodyPr wrap="none" rtlCol="0">
            <a:spAutoFit/>
          </a:bodyPr>
          <a:lstStyle/>
          <a:p>
            <a:pPr algn="ctr"/>
            <a:r>
              <a:rPr lang="de-DE" dirty="0"/>
              <a:t>2 Produktionsstandorte &amp; 75 Verkaufsfilialen</a:t>
            </a:r>
            <a:endParaRPr lang="de-AT" dirty="0"/>
          </a:p>
        </p:txBody>
      </p:sp>
      <p:sp>
        <p:nvSpPr>
          <p:cNvPr id="37" name="Textfeld 36">
            <a:extLst>
              <a:ext uri="{FF2B5EF4-FFF2-40B4-BE49-F238E27FC236}">
                <a16:creationId xmlns:a16="http://schemas.microsoft.com/office/drawing/2014/main" id="{636AE644-CC24-2FB8-B415-458BC4DDA834}"/>
              </a:ext>
            </a:extLst>
          </p:cNvPr>
          <p:cNvSpPr txBox="1"/>
          <p:nvPr/>
        </p:nvSpPr>
        <p:spPr>
          <a:xfrm>
            <a:off x="9209272" y="5610462"/>
            <a:ext cx="2434769" cy="369332"/>
          </a:xfrm>
          <a:prstGeom prst="rect">
            <a:avLst/>
          </a:prstGeom>
          <a:solidFill>
            <a:srgbClr val="FFDD00"/>
          </a:solidFill>
          <a:ln>
            <a:solidFill>
              <a:srgbClr val="5A4012"/>
            </a:solidFill>
            <a:prstDash val="sysDash"/>
          </a:ln>
        </p:spPr>
        <p:txBody>
          <a:bodyPr wrap="none" rtlCol="0">
            <a:spAutoFit/>
          </a:bodyPr>
          <a:lstStyle/>
          <a:p>
            <a:pPr algn="ctr"/>
            <a:r>
              <a:rPr lang="de-DE" dirty="0"/>
              <a:t>1.600 </a:t>
            </a:r>
            <a:r>
              <a:rPr lang="de-DE" dirty="0" err="1"/>
              <a:t>Mitarbeiter:innen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68886197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1" grpId="0"/>
      <p:bldP spid="17" grpId="0" animBg="1"/>
      <p:bldP spid="18" grpId="0" animBg="1"/>
      <p:bldP spid="19" grpId="0" animBg="1"/>
      <p:bldP spid="20" grpId="0" animBg="1"/>
      <p:bldP spid="36" grpId="0" animBg="1"/>
      <p:bldP spid="3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BF97395-3F78-BA7D-38B0-5FD01F4BA9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/>
              <a:t>Die Familien-Bäckerei </a:t>
            </a:r>
            <a:r>
              <a:rPr lang="de-DE" dirty="0" err="1"/>
              <a:t>Ströck</a:t>
            </a:r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75AB8697-FE6D-C6D2-E0F5-416585E7BE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23FFEC-42AF-4C5F-8FEB-D69D9B6A7C04}" type="slidenum">
              <a:rPr lang="de-AT" smtClean="0"/>
              <a:t>3</a:t>
            </a:fld>
            <a:endParaRPr lang="de-AT"/>
          </a:p>
        </p:txBody>
      </p:sp>
      <p:pic>
        <p:nvPicPr>
          <p:cNvPr id="1030" name="Picture 6">
            <a:extLst>
              <a:ext uri="{FF2B5EF4-FFF2-40B4-BE49-F238E27FC236}">
                <a16:creationId xmlns:a16="http://schemas.microsoft.com/office/drawing/2014/main" id="{420C30DF-FE8C-F550-E430-4C0BB41B89D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314327" y="2201430"/>
            <a:ext cx="2618494" cy="2618494"/>
          </a:xfrm>
          <a:prstGeom prst="rect">
            <a:avLst/>
          </a:prstGeom>
          <a:noFill/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>
            <a:extLst>
              <a:ext uri="{FF2B5EF4-FFF2-40B4-BE49-F238E27FC236}">
                <a16:creationId xmlns:a16="http://schemas.microsoft.com/office/drawing/2014/main" id="{99165297-B333-6133-B139-E0076601F1F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2980118" y="2201430"/>
            <a:ext cx="2794333" cy="2618494"/>
          </a:xfrm>
          <a:prstGeom prst="rect">
            <a:avLst/>
          </a:prstGeom>
          <a:noFill/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hteck 7">
            <a:extLst>
              <a:ext uri="{FF2B5EF4-FFF2-40B4-BE49-F238E27FC236}">
                <a16:creationId xmlns:a16="http://schemas.microsoft.com/office/drawing/2014/main" id="{B1BA946D-AA03-CA7E-3CE5-724A519DE409}"/>
              </a:ext>
            </a:extLst>
          </p:cNvPr>
          <p:cNvSpPr/>
          <p:nvPr/>
        </p:nvSpPr>
        <p:spPr>
          <a:xfrm>
            <a:off x="1105836" y="4928406"/>
            <a:ext cx="1440000" cy="540000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2000" b="1" dirty="0"/>
              <a:t>1999</a:t>
            </a:r>
          </a:p>
        </p:txBody>
      </p:sp>
      <p:sp>
        <p:nvSpPr>
          <p:cNvPr id="10" name="Rechteck 9">
            <a:extLst>
              <a:ext uri="{FF2B5EF4-FFF2-40B4-BE49-F238E27FC236}">
                <a16:creationId xmlns:a16="http://schemas.microsoft.com/office/drawing/2014/main" id="{34BA73FE-30F7-8170-1122-0BBEB82E81AA}"/>
              </a:ext>
            </a:extLst>
          </p:cNvPr>
          <p:cNvSpPr/>
          <p:nvPr/>
        </p:nvSpPr>
        <p:spPr>
          <a:xfrm>
            <a:off x="3521511" y="4928406"/>
            <a:ext cx="1440000" cy="540000"/>
          </a:xfrm>
          <a:prstGeom prst="rect">
            <a:avLst/>
          </a:prstGeom>
          <a:solidFill>
            <a:srgbClr val="548235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2000" b="1" dirty="0"/>
              <a:t>2020</a:t>
            </a:r>
          </a:p>
        </p:txBody>
      </p:sp>
      <p:sp>
        <p:nvSpPr>
          <p:cNvPr id="12" name="Pfeil: nach rechts 11">
            <a:extLst>
              <a:ext uri="{FF2B5EF4-FFF2-40B4-BE49-F238E27FC236}">
                <a16:creationId xmlns:a16="http://schemas.microsoft.com/office/drawing/2014/main" id="{9A2E7C3F-0E08-B4B9-DA4A-4B74D954BBDF}"/>
              </a:ext>
            </a:extLst>
          </p:cNvPr>
          <p:cNvSpPr/>
          <p:nvPr/>
        </p:nvSpPr>
        <p:spPr>
          <a:xfrm>
            <a:off x="2673673" y="5036406"/>
            <a:ext cx="720000" cy="324000"/>
          </a:xfrm>
          <a:prstGeom prst="rightArrow">
            <a:avLst/>
          </a:prstGeom>
          <a:solidFill>
            <a:srgbClr val="C1D2BA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pSp>
        <p:nvGrpSpPr>
          <p:cNvPr id="6" name="Gruppieren 5">
            <a:extLst>
              <a:ext uri="{FF2B5EF4-FFF2-40B4-BE49-F238E27FC236}">
                <a16:creationId xmlns:a16="http://schemas.microsoft.com/office/drawing/2014/main" id="{BAFA3CBB-886C-6698-8BB0-761EAF7E7C89}"/>
              </a:ext>
            </a:extLst>
          </p:cNvPr>
          <p:cNvGrpSpPr/>
          <p:nvPr/>
        </p:nvGrpSpPr>
        <p:grpSpPr>
          <a:xfrm>
            <a:off x="5855854" y="1734169"/>
            <a:ext cx="6021819" cy="3464237"/>
            <a:chOff x="5669549" y="2951033"/>
            <a:chExt cx="6037571" cy="2158994"/>
          </a:xfrm>
        </p:grpSpPr>
        <p:sp>
          <p:nvSpPr>
            <p:cNvPr id="3" name="Rechteck 2">
              <a:extLst>
                <a:ext uri="{FF2B5EF4-FFF2-40B4-BE49-F238E27FC236}">
                  <a16:creationId xmlns:a16="http://schemas.microsoft.com/office/drawing/2014/main" id="{BCF2DCEA-F32B-FECF-F3EC-ACA9C958D294}"/>
                </a:ext>
              </a:extLst>
            </p:cNvPr>
            <p:cNvSpPr/>
            <p:nvPr/>
          </p:nvSpPr>
          <p:spPr>
            <a:xfrm>
              <a:off x="5669549" y="2951033"/>
              <a:ext cx="6037571" cy="2158994"/>
            </a:xfrm>
            <a:prstGeom prst="rect">
              <a:avLst/>
            </a:prstGeom>
            <a:solidFill>
              <a:srgbClr val="C1D2BA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  <p:sp>
          <p:nvSpPr>
            <p:cNvPr id="5" name="Rechteck 4">
              <a:extLst>
                <a:ext uri="{FF2B5EF4-FFF2-40B4-BE49-F238E27FC236}">
                  <a16:creationId xmlns:a16="http://schemas.microsoft.com/office/drawing/2014/main" id="{23131922-E1CF-D956-5C40-0F53F70BE48A}"/>
                </a:ext>
              </a:extLst>
            </p:cNvPr>
            <p:cNvSpPr/>
            <p:nvPr/>
          </p:nvSpPr>
          <p:spPr>
            <a:xfrm>
              <a:off x="5973842" y="3272677"/>
              <a:ext cx="5428986" cy="1516712"/>
            </a:xfrm>
            <a:custGeom>
              <a:avLst/>
              <a:gdLst>
                <a:gd name="connsiteX0" fmla="*/ 0 w 5428986"/>
                <a:gd name="connsiteY0" fmla="*/ 0 h 1516712"/>
                <a:gd name="connsiteX1" fmla="*/ 434319 w 5428986"/>
                <a:gd name="connsiteY1" fmla="*/ 0 h 1516712"/>
                <a:gd name="connsiteX2" fmla="*/ 868638 w 5428986"/>
                <a:gd name="connsiteY2" fmla="*/ 0 h 1516712"/>
                <a:gd name="connsiteX3" fmla="*/ 1248667 w 5428986"/>
                <a:gd name="connsiteY3" fmla="*/ 0 h 1516712"/>
                <a:gd name="connsiteX4" fmla="*/ 1845855 w 5428986"/>
                <a:gd name="connsiteY4" fmla="*/ 0 h 1516712"/>
                <a:gd name="connsiteX5" fmla="*/ 2280174 w 5428986"/>
                <a:gd name="connsiteY5" fmla="*/ 0 h 1516712"/>
                <a:gd name="connsiteX6" fmla="*/ 2931652 w 5428986"/>
                <a:gd name="connsiteY6" fmla="*/ 0 h 1516712"/>
                <a:gd name="connsiteX7" fmla="*/ 3311681 w 5428986"/>
                <a:gd name="connsiteY7" fmla="*/ 0 h 1516712"/>
                <a:gd name="connsiteX8" fmla="*/ 3800290 w 5428986"/>
                <a:gd name="connsiteY8" fmla="*/ 0 h 1516712"/>
                <a:gd name="connsiteX9" fmla="*/ 4288899 w 5428986"/>
                <a:gd name="connsiteY9" fmla="*/ 0 h 1516712"/>
                <a:gd name="connsiteX10" fmla="*/ 4940377 w 5428986"/>
                <a:gd name="connsiteY10" fmla="*/ 0 h 1516712"/>
                <a:gd name="connsiteX11" fmla="*/ 5428986 w 5428986"/>
                <a:gd name="connsiteY11" fmla="*/ 0 h 1516712"/>
                <a:gd name="connsiteX12" fmla="*/ 5428986 w 5428986"/>
                <a:gd name="connsiteY12" fmla="*/ 490404 h 1516712"/>
                <a:gd name="connsiteX13" fmla="*/ 5428986 w 5428986"/>
                <a:gd name="connsiteY13" fmla="*/ 995974 h 1516712"/>
                <a:gd name="connsiteX14" fmla="*/ 5428986 w 5428986"/>
                <a:gd name="connsiteY14" fmla="*/ 1516712 h 1516712"/>
                <a:gd name="connsiteX15" fmla="*/ 4831798 w 5428986"/>
                <a:gd name="connsiteY15" fmla="*/ 1516712 h 1516712"/>
                <a:gd name="connsiteX16" fmla="*/ 4180319 w 5428986"/>
                <a:gd name="connsiteY16" fmla="*/ 1516712 h 1516712"/>
                <a:gd name="connsiteX17" fmla="*/ 3583131 w 5428986"/>
                <a:gd name="connsiteY17" fmla="*/ 1516712 h 1516712"/>
                <a:gd name="connsiteX18" fmla="*/ 3094522 w 5428986"/>
                <a:gd name="connsiteY18" fmla="*/ 1516712 h 1516712"/>
                <a:gd name="connsiteX19" fmla="*/ 2551623 w 5428986"/>
                <a:gd name="connsiteY19" fmla="*/ 1516712 h 1516712"/>
                <a:gd name="connsiteX20" fmla="*/ 1954435 w 5428986"/>
                <a:gd name="connsiteY20" fmla="*/ 1516712 h 1516712"/>
                <a:gd name="connsiteX21" fmla="*/ 1357247 w 5428986"/>
                <a:gd name="connsiteY21" fmla="*/ 1516712 h 1516712"/>
                <a:gd name="connsiteX22" fmla="*/ 760058 w 5428986"/>
                <a:gd name="connsiteY22" fmla="*/ 1516712 h 1516712"/>
                <a:gd name="connsiteX23" fmla="*/ 0 w 5428986"/>
                <a:gd name="connsiteY23" fmla="*/ 1516712 h 1516712"/>
                <a:gd name="connsiteX24" fmla="*/ 0 w 5428986"/>
                <a:gd name="connsiteY24" fmla="*/ 980807 h 1516712"/>
                <a:gd name="connsiteX25" fmla="*/ 0 w 5428986"/>
                <a:gd name="connsiteY25" fmla="*/ 460069 h 1516712"/>
                <a:gd name="connsiteX26" fmla="*/ 0 w 5428986"/>
                <a:gd name="connsiteY26" fmla="*/ 0 h 15167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5428986" h="1516712" fill="none" extrusionOk="0">
                  <a:moveTo>
                    <a:pt x="0" y="0"/>
                  </a:moveTo>
                  <a:cubicBezTo>
                    <a:pt x="201203" y="-30178"/>
                    <a:pt x="236737" y="10311"/>
                    <a:pt x="434319" y="0"/>
                  </a:cubicBezTo>
                  <a:cubicBezTo>
                    <a:pt x="631901" y="-10311"/>
                    <a:pt x="742120" y="36257"/>
                    <a:pt x="868638" y="0"/>
                  </a:cubicBezTo>
                  <a:cubicBezTo>
                    <a:pt x="995156" y="-36257"/>
                    <a:pt x="1115864" y="7932"/>
                    <a:pt x="1248667" y="0"/>
                  </a:cubicBezTo>
                  <a:cubicBezTo>
                    <a:pt x="1381470" y="-7932"/>
                    <a:pt x="1552863" y="69159"/>
                    <a:pt x="1845855" y="0"/>
                  </a:cubicBezTo>
                  <a:cubicBezTo>
                    <a:pt x="2138847" y="-69159"/>
                    <a:pt x="2128140" y="4337"/>
                    <a:pt x="2280174" y="0"/>
                  </a:cubicBezTo>
                  <a:cubicBezTo>
                    <a:pt x="2432208" y="-4337"/>
                    <a:pt x="2611640" y="9993"/>
                    <a:pt x="2931652" y="0"/>
                  </a:cubicBezTo>
                  <a:cubicBezTo>
                    <a:pt x="3251664" y="-9993"/>
                    <a:pt x="3181070" y="45547"/>
                    <a:pt x="3311681" y="0"/>
                  </a:cubicBezTo>
                  <a:cubicBezTo>
                    <a:pt x="3442292" y="-45547"/>
                    <a:pt x="3610568" y="50705"/>
                    <a:pt x="3800290" y="0"/>
                  </a:cubicBezTo>
                  <a:cubicBezTo>
                    <a:pt x="3990012" y="-50705"/>
                    <a:pt x="4070001" y="39495"/>
                    <a:pt x="4288899" y="0"/>
                  </a:cubicBezTo>
                  <a:cubicBezTo>
                    <a:pt x="4507797" y="-39495"/>
                    <a:pt x="4645038" y="46454"/>
                    <a:pt x="4940377" y="0"/>
                  </a:cubicBezTo>
                  <a:cubicBezTo>
                    <a:pt x="5235716" y="-46454"/>
                    <a:pt x="5228555" y="42429"/>
                    <a:pt x="5428986" y="0"/>
                  </a:cubicBezTo>
                  <a:cubicBezTo>
                    <a:pt x="5476434" y="211629"/>
                    <a:pt x="5406747" y="262898"/>
                    <a:pt x="5428986" y="490404"/>
                  </a:cubicBezTo>
                  <a:cubicBezTo>
                    <a:pt x="5451225" y="717910"/>
                    <a:pt x="5419134" y="878274"/>
                    <a:pt x="5428986" y="995974"/>
                  </a:cubicBezTo>
                  <a:cubicBezTo>
                    <a:pt x="5438838" y="1113674"/>
                    <a:pt x="5376128" y="1339856"/>
                    <a:pt x="5428986" y="1516712"/>
                  </a:cubicBezTo>
                  <a:cubicBezTo>
                    <a:pt x="5199566" y="1567134"/>
                    <a:pt x="5066989" y="1470789"/>
                    <a:pt x="4831798" y="1516712"/>
                  </a:cubicBezTo>
                  <a:cubicBezTo>
                    <a:pt x="4596607" y="1562635"/>
                    <a:pt x="4313303" y="1495528"/>
                    <a:pt x="4180319" y="1516712"/>
                  </a:cubicBezTo>
                  <a:cubicBezTo>
                    <a:pt x="4047335" y="1537896"/>
                    <a:pt x="3837835" y="1450541"/>
                    <a:pt x="3583131" y="1516712"/>
                  </a:cubicBezTo>
                  <a:cubicBezTo>
                    <a:pt x="3328427" y="1582883"/>
                    <a:pt x="3227304" y="1515662"/>
                    <a:pt x="3094522" y="1516712"/>
                  </a:cubicBezTo>
                  <a:cubicBezTo>
                    <a:pt x="2961740" y="1517762"/>
                    <a:pt x="2665077" y="1464120"/>
                    <a:pt x="2551623" y="1516712"/>
                  </a:cubicBezTo>
                  <a:cubicBezTo>
                    <a:pt x="2438169" y="1569304"/>
                    <a:pt x="2187328" y="1493480"/>
                    <a:pt x="1954435" y="1516712"/>
                  </a:cubicBezTo>
                  <a:cubicBezTo>
                    <a:pt x="1721542" y="1539944"/>
                    <a:pt x="1593260" y="1460853"/>
                    <a:pt x="1357247" y="1516712"/>
                  </a:cubicBezTo>
                  <a:cubicBezTo>
                    <a:pt x="1121234" y="1572571"/>
                    <a:pt x="1056424" y="1491769"/>
                    <a:pt x="760058" y="1516712"/>
                  </a:cubicBezTo>
                  <a:cubicBezTo>
                    <a:pt x="463692" y="1541655"/>
                    <a:pt x="179846" y="1489370"/>
                    <a:pt x="0" y="1516712"/>
                  </a:cubicBezTo>
                  <a:cubicBezTo>
                    <a:pt x="-28896" y="1258645"/>
                    <a:pt x="18995" y="1217377"/>
                    <a:pt x="0" y="980807"/>
                  </a:cubicBezTo>
                  <a:cubicBezTo>
                    <a:pt x="-18995" y="744238"/>
                    <a:pt x="50343" y="582330"/>
                    <a:pt x="0" y="460069"/>
                  </a:cubicBezTo>
                  <a:cubicBezTo>
                    <a:pt x="-50343" y="337808"/>
                    <a:pt x="15827" y="223641"/>
                    <a:pt x="0" y="0"/>
                  </a:cubicBezTo>
                  <a:close/>
                </a:path>
                <a:path w="5428986" h="1516712" stroke="0" extrusionOk="0">
                  <a:moveTo>
                    <a:pt x="0" y="0"/>
                  </a:moveTo>
                  <a:cubicBezTo>
                    <a:pt x="261885" y="-69901"/>
                    <a:pt x="385011" y="47525"/>
                    <a:pt x="597188" y="0"/>
                  </a:cubicBezTo>
                  <a:cubicBezTo>
                    <a:pt x="809365" y="-47525"/>
                    <a:pt x="1023568" y="3213"/>
                    <a:pt x="1194377" y="0"/>
                  </a:cubicBezTo>
                  <a:cubicBezTo>
                    <a:pt x="1365186" y="-3213"/>
                    <a:pt x="1420986" y="17892"/>
                    <a:pt x="1574406" y="0"/>
                  </a:cubicBezTo>
                  <a:cubicBezTo>
                    <a:pt x="1727826" y="-17892"/>
                    <a:pt x="2051541" y="72489"/>
                    <a:pt x="2225884" y="0"/>
                  </a:cubicBezTo>
                  <a:cubicBezTo>
                    <a:pt x="2400227" y="-72489"/>
                    <a:pt x="2507406" y="51141"/>
                    <a:pt x="2714493" y="0"/>
                  </a:cubicBezTo>
                  <a:cubicBezTo>
                    <a:pt x="2921580" y="-51141"/>
                    <a:pt x="3007970" y="43575"/>
                    <a:pt x="3203102" y="0"/>
                  </a:cubicBezTo>
                  <a:cubicBezTo>
                    <a:pt x="3398234" y="-43575"/>
                    <a:pt x="3536133" y="7842"/>
                    <a:pt x="3691710" y="0"/>
                  </a:cubicBezTo>
                  <a:cubicBezTo>
                    <a:pt x="3847287" y="-7842"/>
                    <a:pt x="4010943" y="33356"/>
                    <a:pt x="4288899" y="0"/>
                  </a:cubicBezTo>
                  <a:cubicBezTo>
                    <a:pt x="4566855" y="-33356"/>
                    <a:pt x="4507065" y="39811"/>
                    <a:pt x="4723218" y="0"/>
                  </a:cubicBezTo>
                  <a:cubicBezTo>
                    <a:pt x="4939371" y="-39811"/>
                    <a:pt x="5220585" y="53573"/>
                    <a:pt x="5428986" y="0"/>
                  </a:cubicBezTo>
                  <a:cubicBezTo>
                    <a:pt x="5465067" y="139576"/>
                    <a:pt x="5376284" y="284895"/>
                    <a:pt x="5428986" y="535905"/>
                  </a:cubicBezTo>
                  <a:cubicBezTo>
                    <a:pt x="5481688" y="786916"/>
                    <a:pt x="5400727" y="766934"/>
                    <a:pt x="5428986" y="995974"/>
                  </a:cubicBezTo>
                  <a:cubicBezTo>
                    <a:pt x="5457245" y="1225014"/>
                    <a:pt x="5369716" y="1337104"/>
                    <a:pt x="5428986" y="1516712"/>
                  </a:cubicBezTo>
                  <a:cubicBezTo>
                    <a:pt x="5274624" y="1566868"/>
                    <a:pt x="4996197" y="1485523"/>
                    <a:pt x="4831798" y="1516712"/>
                  </a:cubicBezTo>
                  <a:cubicBezTo>
                    <a:pt x="4667399" y="1547901"/>
                    <a:pt x="4430367" y="1489480"/>
                    <a:pt x="4234609" y="1516712"/>
                  </a:cubicBezTo>
                  <a:cubicBezTo>
                    <a:pt x="4038851" y="1543944"/>
                    <a:pt x="3964468" y="1501988"/>
                    <a:pt x="3854580" y="1516712"/>
                  </a:cubicBezTo>
                  <a:cubicBezTo>
                    <a:pt x="3744692" y="1531436"/>
                    <a:pt x="3454054" y="1478706"/>
                    <a:pt x="3311681" y="1516712"/>
                  </a:cubicBezTo>
                  <a:cubicBezTo>
                    <a:pt x="3169308" y="1554718"/>
                    <a:pt x="3029814" y="1468461"/>
                    <a:pt x="2823073" y="1516712"/>
                  </a:cubicBezTo>
                  <a:cubicBezTo>
                    <a:pt x="2616332" y="1564963"/>
                    <a:pt x="2354120" y="1506444"/>
                    <a:pt x="2171594" y="1516712"/>
                  </a:cubicBezTo>
                  <a:cubicBezTo>
                    <a:pt x="1989068" y="1526980"/>
                    <a:pt x="1881066" y="1486533"/>
                    <a:pt x="1737276" y="1516712"/>
                  </a:cubicBezTo>
                  <a:cubicBezTo>
                    <a:pt x="1593486" y="1546891"/>
                    <a:pt x="1384076" y="1468780"/>
                    <a:pt x="1248667" y="1516712"/>
                  </a:cubicBezTo>
                  <a:cubicBezTo>
                    <a:pt x="1113258" y="1564644"/>
                    <a:pt x="993080" y="1498889"/>
                    <a:pt x="868638" y="1516712"/>
                  </a:cubicBezTo>
                  <a:cubicBezTo>
                    <a:pt x="744196" y="1534535"/>
                    <a:pt x="316031" y="1437886"/>
                    <a:pt x="0" y="1516712"/>
                  </a:cubicBezTo>
                  <a:cubicBezTo>
                    <a:pt x="-19098" y="1311258"/>
                    <a:pt x="48468" y="1146549"/>
                    <a:pt x="0" y="1026308"/>
                  </a:cubicBezTo>
                  <a:cubicBezTo>
                    <a:pt x="-48468" y="906067"/>
                    <a:pt x="1837" y="715128"/>
                    <a:pt x="0" y="551072"/>
                  </a:cubicBezTo>
                  <a:cubicBezTo>
                    <a:pt x="-1837" y="387016"/>
                    <a:pt x="9913" y="217346"/>
                    <a:pt x="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bg1"/>
              </a:solidFill>
              <a:extLst>
                <a:ext uri="{C807C97D-BFC1-408E-A445-0C87EB9F89A2}">
                  <ask:lineSketchStyleProps xmlns:ask="http://schemas.microsoft.com/office/drawing/2018/sketchyshapes" sd="3891084040">
                    <a:prstGeom prst="rect">
                      <a:avLst/>
                    </a:prstGeom>
                    <ask:type>
                      <ask:lineSketchScribbl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AT" sz="2800" dirty="0">
                  <a:solidFill>
                    <a:schemeClr val="tx1"/>
                  </a:solidFill>
                </a:rPr>
                <a:t>Wie wurde die kleine Familien-Bäckerei </a:t>
              </a:r>
              <a:r>
                <a:rPr lang="de-AT" sz="2800" dirty="0" err="1">
                  <a:solidFill>
                    <a:schemeClr val="tx1"/>
                  </a:solidFill>
                </a:rPr>
                <a:t>Ströck</a:t>
              </a:r>
              <a:r>
                <a:rPr lang="de-AT" sz="2800" dirty="0">
                  <a:solidFill>
                    <a:schemeClr val="tx1"/>
                  </a:solidFill>
                </a:rPr>
                <a:t> zu einem österreichweit bekannten Unternehmen?</a:t>
              </a:r>
            </a:p>
          </p:txBody>
        </p:sp>
      </p:grpSp>
      <p:sp>
        <p:nvSpPr>
          <p:cNvPr id="7" name="Textfeld 6">
            <a:extLst>
              <a:ext uri="{FF2B5EF4-FFF2-40B4-BE49-F238E27FC236}">
                <a16:creationId xmlns:a16="http://schemas.microsoft.com/office/drawing/2014/main" id="{C8327082-CDA6-FDA7-D684-E3A287EF0225}"/>
              </a:ext>
            </a:extLst>
          </p:cNvPr>
          <p:cNvSpPr txBox="1"/>
          <p:nvPr/>
        </p:nvSpPr>
        <p:spPr>
          <a:xfrm>
            <a:off x="212436" y="6356350"/>
            <a:ext cx="11665237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900" dirty="0"/>
              <a:t>Bildquelle: </a:t>
            </a:r>
          </a:p>
          <a:p>
            <a:r>
              <a:rPr lang="de-AT" sz="900" dirty="0"/>
              <a:t>1999 https://stroeck.at/ueber-uns/</a:t>
            </a:r>
          </a:p>
          <a:p>
            <a:r>
              <a:rPr lang="de-AT" sz="900" dirty="0"/>
              <a:t>2020 https://www.facebook.com/photo.php?fbid=10159064701923793&amp;id=24674158792&amp;set=a.243844163792</a:t>
            </a:r>
          </a:p>
        </p:txBody>
      </p:sp>
    </p:spTree>
    <p:extLst>
      <p:ext uri="{BB962C8B-B14F-4D97-AF65-F5344CB8AC3E}">
        <p14:creationId xmlns:p14="http://schemas.microsoft.com/office/powerpoint/2010/main" val="168688397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500"/>
                            </p:stCondLst>
                            <p:childTnLst>
                              <p:par>
                                <p:cTn id="1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5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0" grpId="0" animBg="1"/>
      <p:bldP spid="1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51D5FA0-890A-08A1-CCB0-FBC86054C9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Die Ziele eines Unternehmens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F5D7EB44-A414-94C0-3E5D-028F703857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23FFEC-42AF-4C5F-8FEB-D69D9B6A7C04}" type="slidenum">
              <a:rPr lang="de-AT" smtClean="0"/>
              <a:t>4</a:t>
            </a:fld>
            <a:endParaRPr lang="de-AT"/>
          </a:p>
        </p:txBody>
      </p:sp>
      <p:sp>
        <p:nvSpPr>
          <p:cNvPr id="8" name="Rechteck 7">
            <a:extLst>
              <a:ext uri="{FF2B5EF4-FFF2-40B4-BE49-F238E27FC236}">
                <a16:creationId xmlns:a16="http://schemas.microsoft.com/office/drawing/2014/main" id="{2E9EF6E4-C957-43C7-7617-C50FA0DCAAA7}"/>
              </a:ext>
            </a:extLst>
          </p:cNvPr>
          <p:cNvSpPr/>
          <p:nvPr/>
        </p:nvSpPr>
        <p:spPr>
          <a:xfrm>
            <a:off x="399263" y="2791275"/>
            <a:ext cx="3621073" cy="1371531"/>
          </a:xfrm>
          <a:custGeom>
            <a:avLst/>
            <a:gdLst>
              <a:gd name="connsiteX0" fmla="*/ 0 w 3621073"/>
              <a:gd name="connsiteY0" fmla="*/ 0 h 1371531"/>
              <a:gd name="connsiteX1" fmla="*/ 3621073 w 3621073"/>
              <a:gd name="connsiteY1" fmla="*/ 0 h 1371531"/>
              <a:gd name="connsiteX2" fmla="*/ 3621073 w 3621073"/>
              <a:gd name="connsiteY2" fmla="*/ 1371531 h 1371531"/>
              <a:gd name="connsiteX3" fmla="*/ 0 w 3621073"/>
              <a:gd name="connsiteY3" fmla="*/ 1371531 h 1371531"/>
              <a:gd name="connsiteX4" fmla="*/ 0 w 3621073"/>
              <a:gd name="connsiteY4" fmla="*/ 0 h 13715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621073" h="1371531" fill="none" extrusionOk="0">
                <a:moveTo>
                  <a:pt x="0" y="0"/>
                </a:moveTo>
                <a:cubicBezTo>
                  <a:pt x="508851" y="144375"/>
                  <a:pt x="2612050" y="-124624"/>
                  <a:pt x="3621073" y="0"/>
                </a:cubicBezTo>
                <a:cubicBezTo>
                  <a:pt x="3607119" y="604465"/>
                  <a:pt x="3530386" y="1015213"/>
                  <a:pt x="3621073" y="1371531"/>
                </a:cubicBezTo>
                <a:cubicBezTo>
                  <a:pt x="2259534" y="1249605"/>
                  <a:pt x="607305" y="1228762"/>
                  <a:pt x="0" y="1371531"/>
                </a:cubicBezTo>
                <a:cubicBezTo>
                  <a:pt x="-29589" y="1174462"/>
                  <a:pt x="-103557" y="484754"/>
                  <a:pt x="0" y="0"/>
                </a:cubicBezTo>
                <a:close/>
              </a:path>
              <a:path w="3621073" h="1371531" stroke="0" extrusionOk="0">
                <a:moveTo>
                  <a:pt x="0" y="0"/>
                </a:moveTo>
                <a:cubicBezTo>
                  <a:pt x="1635196" y="-71072"/>
                  <a:pt x="2226418" y="-64449"/>
                  <a:pt x="3621073" y="0"/>
                </a:cubicBezTo>
                <a:cubicBezTo>
                  <a:pt x="3532279" y="501437"/>
                  <a:pt x="3612858" y="747540"/>
                  <a:pt x="3621073" y="1371531"/>
                </a:cubicBezTo>
                <a:cubicBezTo>
                  <a:pt x="2229200" y="1403400"/>
                  <a:pt x="1659914" y="1335424"/>
                  <a:pt x="0" y="1371531"/>
                </a:cubicBezTo>
                <a:cubicBezTo>
                  <a:pt x="-18290" y="709914"/>
                  <a:pt x="2928" y="179745"/>
                  <a:pt x="0" y="0"/>
                </a:cubicBezTo>
                <a:close/>
              </a:path>
            </a:pathLst>
          </a:custGeom>
          <a:solidFill>
            <a:schemeClr val="accent6">
              <a:lumMod val="75000"/>
            </a:schemeClr>
          </a:solidFill>
          <a:ln>
            <a:solidFill>
              <a:schemeClr val="accent6">
                <a:lumMod val="50000"/>
              </a:schemeClr>
            </a:solidFill>
            <a:extLst>
              <a:ext uri="{C807C97D-BFC1-408E-A445-0C87EB9F89A2}">
                <ask:lineSketchStyleProps xmlns:ask="http://schemas.microsoft.com/office/drawing/2018/sketchyshapes" sd="215825884">
                  <a:prstGeom prst="rect">
                    <a:avLst/>
                  </a:prstGeom>
                  <ask:type>
                    <ask:lineSketchCurved/>
                  </ask:type>
                </ask:lineSketchStyleProps>
              </a:ext>
            </a:extLst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2800" b="1" dirty="0"/>
          </a:p>
          <a:p>
            <a:pPr algn="ctr"/>
            <a:r>
              <a:rPr lang="de-AT" sz="2800" b="1" dirty="0"/>
              <a:t>Ökonomische</a:t>
            </a:r>
            <a:r>
              <a:rPr lang="de-AT" sz="2800" dirty="0"/>
              <a:t> Ziele</a:t>
            </a:r>
          </a:p>
        </p:txBody>
      </p:sp>
      <p:sp>
        <p:nvSpPr>
          <p:cNvPr id="9" name="Rechteck 8">
            <a:extLst>
              <a:ext uri="{FF2B5EF4-FFF2-40B4-BE49-F238E27FC236}">
                <a16:creationId xmlns:a16="http://schemas.microsoft.com/office/drawing/2014/main" id="{0850709E-D68E-F9A0-89AD-93FF7E47C280}"/>
              </a:ext>
            </a:extLst>
          </p:cNvPr>
          <p:cNvSpPr/>
          <p:nvPr/>
        </p:nvSpPr>
        <p:spPr>
          <a:xfrm>
            <a:off x="4285463" y="2791275"/>
            <a:ext cx="3621073" cy="1371531"/>
          </a:xfrm>
          <a:custGeom>
            <a:avLst/>
            <a:gdLst>
              <a:gd name="connsiteX0" fmla="*/ 0 w 3621073"/>
              <a:gd name="connsiteY0" fmla="*/ 0 h 1371531"/>
              <a:gd name="connsiteX1" fmla="*/ 3621073 w 3621073"/>
              <a:gd name="connsiteY1" fmla="*/ 0 h 1371531"/>
              <a:gd name="connsiteX2" fmla="*/ 3621073 w 3621073"/>
              <a:gd name="connsiteY2" fmla="*/ 1371531 h 1371531"/>
              <a:gd name="connsiteX3" fmla="*/ 0 w 3621073"/>
              <a:gd name="connsiteY3" fmla="*/ 1371531 h 1371531"/>
              <a:gd name="connsiteX4" fmla="*/ 0 w 3621073"/>
              <a:gd name="connsiteY4" fmla="*/ 0 h 13715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621073" h="1371531" fill="none" extrusionOk="0">
                <a:moveTo>
                  <a:pt x="0" y="0"/>
                </a:moveTo>
                <a:cubicBezTo>
                  <a:pt x="1045983" y="-70507"/>
                  <a:pt x="2788309" y="-147625"/>
                  <a:pt x="3621073" y="0"/>
                </a:cubicBezTo>
                <a:cubicBezTo>
                  <a:pt x="3737181" y="497591"/>
                  <a:pt x="3613992" y="763240"/>
                  <a:pt x="3621073" y="1371531"/>
                </a:cubicBezTo>
                <a:cubicBezTo>
                  <a:pt x="2070331" y="1368897"/>
                  <a:pt x="1114670" y="1284113"/>
                  <a:pt x="0" y="1371531"/>
                </a:cubicBezTo>
                <a:cubicBezTo>
                  <a:pt x="3343" y="967543"/>
                  <a:pt x="-91215" y="538856"/>
                  <a:pt x="0" y="0"/>
                </a:cubicBezTo>
                <a:close/>
              </a:path>
              <a:path w="3621073" h="1371531" stroke="0" extrusionOk="0">
                <a:moveTo>
                  <a:pt x="0" y="0"/>
                </a:moveTo>
                <a:cubicBezTo>
                  <a:pt x="1598027" y="115129"/>
                  <a:pt x="2332502" y="-168003"/>
                  <a:pt x="3621073" y="0"/>
                </a:cubicBezTo>
                <a:cubicBezTo>
                  <a:pt x="3643559" y="356609"/>
                  <a:pt x="3686667" y="953508"/>
                  <a:pt x="3621073" y="1371531"/>
                </a:cubicBezTo>
                <a:cubicBezTo>
                  <a:pt x="2746595" y="1389864"/>
                  <a:pt x="1122609" y="1410278"/>
                  <a:pt x="0" y="1371531"/>
                </a:cubicBezTo>
                <a:cubicBezTo>
                  <a:pt x="101928" y="1125961"/>
                  <a:pt x="27552" y="422522"/>
                  <a:pt x="0" y="0"/>
                </a:cubicBezTo>
                <a:close/>
              </a:path>
            </a:pathLst>
          </a:custGeom>
          <a:solidFill>
            <a:schemeClr val="accent6">
              <a:lumMod val="75000"/>
            </a:schemeClr>
          </a:solidFill>
          <a:ln>
            <a:solidFill>
              <a:schemeClr val="accent6">
                <a:lumMod val="50000"/>
              </a:schemeClr>
            </a:solidFill>
            <a:extLst>
              <a:ext uri="{C807C97D-BFC1-408E-A445-0C87EB9F89A2}">
                <ask:lineSketchStyleProps xmlns:ask="http://schemas.microsoft.com/office/drawing/2018/sketchyshapes" sd="3239500553">
                  <a:prstGeom prst="rect">
                    <a:avLst/>
                  </a:prstGeom>
                  <ask:type>
                    <ask:lineSketchCurved/>
                  </ask:type>
                </ask:lineSketchStyleProps>
              </a:ext>
            </a:extLst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2800" b="1" dirty="0"/>
          </a:p>
          <a:p>
            <a:pPr algn="ctr"/>
            <a:r>
              <a:rPr lang="de-AT" sz="2800" b="1" dirty="0"/>
              <a:t>Soziale</a:t>
            </a:r>
            <a:r>
              <a:rPr lang="de-AT" sz="2800" dirty="0"/>
              <a:t> Ziele</a:t>
            </a:r>
          </a:p>
        </p:txBody>
      </p:sp>
      <p:sp>
        <p:nvSpPr>
          <p:cNvPr id="10" name="Rechteck 9">
            <a:extLst>
              <a:ext uri="{FF2B5EF4-FFF2-40B4-BE49-F238E27FC236}">
                <a16:creationId xmlns:a16="http://schemas.microsoft.com/office/drawing/2014/main" id="{DD13A336-20C9-86E9-A40A-1122B6D0AFCF}"/>
              </a:ext>
            </a:extLst>
          </p:cNvPr>
          <p:cNvSpPr/>
          <p:nvPr/>
        </p:nvSpPr>
        <p:spPr>
          <a:xfrm>
            <a:off x="8171663" y="2791275"/>
            <a:ext cx="3621073" cy="1371531"/>
          </a:xfrm>
          <a:custGeom>
            <a:avLst/>
            <a:gdLst>
              <a:gd name="connsiteX0" fmla="*/ 0 w 3621073"/>
              <a:gd name="connsiteY0" fmla="*/ 0 h 1371531"/>
              <a:gd name="connsiteX1" fmla="*/ 3621073 w 3621073"/>
              <a:gd name="connsiteY1" fmla="*/ 0 h 1371531"/>
              <a:gd name="connsiteX2" fmla="*/ 3621073 w 3621073"/>
              <a:gd name="connsiteY2" fmla="*/ 1371531 h 1371531"/>
              <a:gd name="connsiteX3" fmla="*/ 0 w 3621073"/>
              <a:gd name="connsiteY3" fmla="*/ 1371531 h 1371531"/>
              <a:gd name="connsiteX4" fmla="*/ 0 w 3621073"/>
              <a:gd name="connsiteY4" fmla="*/ 0 h 13715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621073" h="1371531" fill="none" extrusionOk="0">
                <a:moveTo>
                  <a:pt x="0" y="0"/>
                </a:moveTo>
                <a:cubicBezTo>
                  <a:pt x="923347" y="29267"/>
                  <a:pt x="2120608" y="-2848"/>
                  <a:pt x="3621073" y="0"/>
                </a:cubicBezTo>
                <a:cubicBezTo>
                  <a:pt x="3511744" y="588423"/>
                  <a:pt x="3586514" y="864176"/>
                  <a:pt x="3621073" y="1371531"/>
                </a:cubicBezTo>
                <a:cubicBezTo>
                  <a:pt x="2861469" y="1221802"/>
                  <a:pt x="1317900" y="1375243"/>
                  <a:pt x="0" y="1371531"/>
                </a:cubicBezTo>
                <a:cubicBezTo>
                  <a:pt x="122324" y="752698"/>
                  <a:pt x="101611" y="290578"/>
                  <a:pt x="0" y="0"/>
                </a:cubicBezTo>
                <a:close/>
              </a:path>
              <a:path w="3621073" h="1371531" stroke="0" extrusionOk="0">
                <a:moveTo>
                  <a:pt x="0" y="0"/>
                </a:moveTo>
                <a:cubicBezTo>
                  <a:pt x="813668" y="-117364"/>
                  <a:pt x="2414396" y="-24242"/>
                  <a:pt x="3621073" y="0"/>
                </a:cubicBezTo>
                <a:cubicBezTo>
                  <a:pt x="3577556" y="150407"/>
                  <a:pt x="3663021" y="714942"/>
                  <a:pt x="3621073" y="1371531"/>
                </a:cubicBezTo>
                <a:cubicBezTo>
                  <a:pt x="2441638" y="1391002"/>
                  <a:pt x="1593662" y="1352401"/>
                  <a:pt x="0" y="1371531"/>
                </a:cubicBezTo>
                <a:cubicBezTo>
                  <a:pt x="103674" y="1095353"/>
                  <a:pt x="93178" y="186852"/>
                  <a:pt x="0" y="0"/>
                </a:cubicBezTo>
                <a:close/>
              </a:path>
            </a:pathLst>
          </a:custGeom>
          <a:solidFill>
            <a:schemeClr val="accent6">
              <a:lumMod val="75000"/>
            </a:schemeClr>
          </a:solidFill>
          <a:ln>
            <a:solidFill>
              <a:schemeClr val="accent6">
                <a:lumMod val="50000"/>
              </a:schemeClr>
            </a:solidFill>
            <a:extLst>
              <a:ext uri="{C807C97D-BFC1-408E-A445-0C87EB9F89A2}">
                <ask:lineSketchStyleProps xmlns:ask="http://schemas.microsoft.com/office/drawing/2018/sketchyshapes" sd="1829569883">
                  <a:prstGeom prst="rect">
                    <a:avLst/>
                  </a:prstGeom>
                  <ask:type>
                    <ask:lineSketchCurved/>
                  </ask:type>
                </ask:lineSketchStyleProps>
              </a:ext>
            </a:extLst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2800" b="1" dirty="0"/>
          </a:p>
          <a:p>
            <a:pPr algn="ctr"/>
            <a:r>
              <a:rPr lang="de-AT" sz="2800" b="1" dirty="0"/>
              <a:t>Ökologische</a:t>
            </a:r>
            <a:r>
              <a:rPr lang="de-AT" sz="2800" dirty="0"/>
              <a:t> Ziele</a:t>
            </a:r>
          </a:p>
        </p:txBody>
      </p:sp>
      <p:grpSp>
        <p:nvGrpSpPr>
          <p:cNvPr id="24" name="Gruppieren 23">
            <a:extLst>
              <a:ext uri="{FF2B5EF4-FFF2-40B4-BE49-F238E27FC236}">
                <a16:creationId xmlns:a16="http://schemas.microsoft.com/office/drawing/2014/main" id="{F1D1BE5C-1CDA-5809-EAB0-709E0C4D896B}"/>
              </a:ext>
            </a:extLst>
          </p:cNvPr>
          <p:cNvGrpSpPr/>
          <p:nvPr/>
        </p:nvGrpSpPr>
        <p:grpSpPr>
          <a:xfrm>
            <a:off x="9352199" y="2161275"/>
            <a:ext cx="1260000" cy="1260000"/>
            <a:chOff x="9352199" y="1570725"/>
            <a:chExt cx="1260000" cy="1260000"/>
          </a:xfrm>
          <a:solidFill>
            <a:schemeClr val="accent6">
              <a:lumMod val="75000"/>
            </a:schemeClr>
          </a:solidFill>
        </p:grpSpPr>
        <p:sp>
          <p:nvSpPr>
            <p:cNvPr id="23" name="Ellipse 22">
              <a:extLst>
                <a:ext uri="{FF2B5EF4-FFF2-40B4-BE49-F238E27FC236}">
                  <a16:creationId xmlns:a16="http://schemas.microsoft.com/office/drawing/2014/main" id="{436341C9-00F8-46FB-7DA8-967B9A94C684}"/>
                </a:ext>
              </a:extLst>
            </p:cNvPr>
            <p:cNvSpPr/>
            <p:nvPr/>
          </p:nvSpPr>
          <p:spPr>
            <a:xfrm>
              <a:off x="9352199" y="1570725"/>
              <a:ext cx="1260000" cy="1260000"/>
            </a:xfrm>
            <a:prstGeom prst="ellipse">
              <a:avLst/>
            </a:prstGeom>
            <a:grpFill/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 sz="2800" b="1" dirty="0"/>
            </a:p>
          </p:txBody>
        </p:sp>
        <p:pic>
          <p:nvPicPr>
            <p:cNvPr id="14" name="Grafik 13" descr="Offene Hand mit Pflanze Silhouette">
              <a:extLst>
                <a:ext uri="{FF2B5EF4-FFF2-40B4-BE49-F238E27FC236}">
                  <a16:creationId xmlns:a16="http://schemas.microsoft.com/office/drawing/2014/main" id="{5A19D234-4D2C-08CB-5799-E6E69BC938C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9442201" y="1660725"/>
              <a:ext cx="1080000" cy="1080000"/>
            </a:xfrm>
            <a:prstGeom prst="rect">
              <a:avLst/>
            </a:prstGeom>
          </p:spPr>
        </p:pic>
      </p:grpSp>
      <p:grpSp>
        <p:nvGrpSpPr>
          <p:cNvPr id="28" name="Gruppieren 27">
            <a:extLst>
              <a:ext uri="{FF2B5EF4-FFF2-40B4-BE49-F238E27FC236}">
                <a16:creationId xmlns:a16="http://schemas.microsoft.com/office/drawing/2014/main" id="{7C192DC8-6DD2-3F6C-4547-606B90C28AAA}"/>
              </a:ext>
            </a:extLst>
          </p:cNvPr>
          <p:cNvGrpSpPr/>
          <p:nvPr/>
        </p:nvGrpSpPr>
        <p:grpSpPr>
          <a:xfrm>
            <a:off x="5465999" y="2161275"/>
            <a:ext cx="1260000" cy="1260000"/>
            <a:chOff x="5465999" y="1570725"/>
            <a:chExt cx="1260000" cy="1260000"/>
          </a:xfrm>
          <a:solidFill>
            <a:schemeClr val="accent6">
              <a:lumMod val="75000"/>
            </a:schemeClr>
          </a:solidFill>
        </p:grpSpPr>
        <p:sp>
          <p:nvSpPr>
            <p:cNvPr id="26" name="Ellipse 25">
              <a:extLst>
                <a:ext uri="{FF2B5EF4-FFF2-40B4-BE49-F238E27FC236}">
                  <a16:creationId xmlns:a16="http://schemas.microsoft.com/office/drawing/2014/main" id="{20076605-485D-0751-0160-6DEF32976959}"/>
                </a:ext>
              </a:extLst>
            </p:cNvPr>
            <p:cNvSpPr/>
            <p:nvPr/>
          </p:nvSpPr>
          <p:spPr>
            <a:xfrm>
              <a:off x="5465999" y="1570725"/>
              <a:ext cx="1260000" cy="1260000"/>
            </a:xfrm>
            <a:prstGeom prst="ellipse">
              <a:avLst/>
            </a:prstGeom>
            <a:grpFill/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 sz="2800" b="1" dirty="0"/>
            </a:p>
          </p:txBody>
        </p:sp>
        <p:pic>
          <p:nvPicPr>
            <p:cNvPr id="16" name="Grafik 15" descr="Handschlag mit einfarbiger Füllung">
              <a:extLst>
                <a:ext uri="{FF2B5EF4-FFF2-40B4-BE49-F238E27FC236}">
                  <a16:creationId xmlns:a16="http://schemas.microsoft.com/office/drawing/2014/main" id="{2B51C043-8FDF-FCF0-BA83-644470764F5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5566536" y="1719413"/>
              <a:ext cx="1080000" cy="1080000"/>
            </a:xfrm>
            <a:prstGeom prst="rect">
              <a:avLst/>
            </a:prstGeom>
          </p:spPr>
        </p:pic>
      </p:grpSp>
      <p:grpSp>
        <p:nvGrpSpPr>
          <p:cNvPr id="30" name="Gruppieren 29">
            <a:extLst>
              <a:ext uri="{FF2B5EF4-FFF2-40B4-BE49-F238E27FC236}">
                <a16:creationId xmlns:a16="http://schemas.microsoft.com/office/drawing/2014/main" id="{944D99B0-1F15-8F8F-4151-EC668D5DE8C0}"/>
              </a:ext>
            </a:extLst>
          </p:cNvPr>
          <p:cNvGrpSpPr/>
          <p:nvPr/>
        </p:nvGrpSpPr>
        <p:grpSpPr>
          <a:xfrm>
            <a:off x="1489799" y="2129963"/>
            <a:ext cx="1260000" cy="1260000"/>
            <a:chOff x="1489799" y="1539413"/>
            <a:chExt cx="1260000" cy="1260000"/>
          </a:xfrm>
          <a:solidFill>
            <a:schemeClr val="accent6">
              <a:lumMod val="75000"/>
            </a:schemeClr>
          </a:solidFill>
        </p:grpSpPr>
        <p:sp>
          <p:nvSpPr>
            <p:cNvPr id="29" name="Ellipse 28">
              <a:extLst>
                <a:ext uri="{FF2B5EF4-FFF2-40B4-BE49-F238E27FC236}">
                  <a16:creationId xmlns:a16="http://schemas.microsoft.com/office/drawing/2014/main" id="{7C6C4466-43C9-9B31-51E6-42953D0649FF}"/>
                </a:ext>
              </a:extLst>
            </p:cNvPr>
            <p:cNvSpPr/>
            <p:nvPr/>
          </p:nvSpPr>
          <p:spPr>
            <a:xfrm>
              <a:off x="1489799" y="1539413"/>
              <a:ext cx="1260000" cy="1260000"/>
            </a:xfrm>
            <a:prstGeom prst="ellipse">
              <a:avLst/>
            </a:prstGeom>
            <a:grpFill/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 sz="2800" dirty="0"/>
            </a:p>
          </p:txBody>
        </p:sp>
        <p:pic>
          <p:nvPicPr>
            <p:cNvPr id="12" name="Grafik 11" descr="Fliegendes Geld Silhouette">
              <a:extLst>
                <a:ext uri="{FF2B5EF4-FFF2-40B4-BE49-F238E27FC236}">
                  <a16:creationId xmlns:a16="http://schemas.microsoft.com/office/drawing/2014/main" id="{3AE8C7F0-8F4D-C384-9361-F0C8FB387D2C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1718567" y="1726341"/>
              <a:ext cx="900000" cy="900000"/>
            </a:xfrm>
            <a:prstGeom prst="rect">
              <a:avLst/>
            </a:prstGeom>
          </p:spPr>
        </p:pic>
      </p:grpSp>
      <p:sp>
        <p:nvSpPr>
          <p:cNvPr id="31" name="Rechteck 30">
            <a:extLst>
              <a:ext uri="{FF2B5EF4-FFF2-40B4-BE49-F238E27FC236}">
                <a16:creationId xmlns:a16="http://schemas.microsoft.com/office/drawing/2014/main" id="{1C289AE3-F69E-1B19-B3A9-CB5A1A2C92E4}"/>
              </a:ext>
            </a:extLst>
          </p:cNvPr>
          <p:cNvSpPr/>
          <p:nvPr/>
        </p:nvSpPr>
        <p:spPr>
          <a:xfrm>
            <a:off x="399263" y="4370259"/>
            <a:ext cx="3621073" cy="1835112"/>
          </a:xfrm>
          <a:prstGeom prst="rect">
            <a:avLst/>
          </a:prstGeom>
          <a:solidFill>
            <a:srgbClr val="C5E0B4"/>
          </a:solidFill>
          <a:ln>
            <a:noFill/>
          </a:ln>
          <a:effectLst>
            <a:softEdge rad="3175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dirty="0">
                <a:solidFill>
                  <a:schemeClr val="accent6">
                    <a:lumMod val="50000"/>
                  </a:schemeClr>
                </a:solidFill>
              </a:rPr>
              <a:t>z. B.: Umsatz steigern, Gewinn erzielen, Kosten senken, expandieren (Unternehmen vergrößern) </a:t>
            </a:r>
          </a:p>
        </p:txBody>
      </p:sp>
      <p:sp>
        <p:nvSpPr>
          <p:cNvPr id="56" name="Rechteck 55">
            <a:extLst>
              <a:ext uri="{FF2B5EF4-FFF2-40B4-BE49-F238E27FC236}">
                <a16:creationId xmlns:a16="http://schemas.microsoft.com/office/drawing/2014/main" id="{08B53864-2AF4-6A46-2086-F9CD64C2C6EC}"/>
              </a:ext>
            </a:extLst>
          </p:cNvPr>
          <p:cNvSpPr/>
          <p:nvPr/>
        </p:nvSpPr>
        <p:spPr>
          <a:xfrm>
            <a:off x="4295999" y="4370258"/>
            <a:ext cx="3621073" cy="183511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>
            <a:softEdge rad="3175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dirty="0">
                <a:solidFill>
                  <a:schemeClr val="accent6">
                    <a:lumMod val="50000"/>
                  </a:schemeClr>
                </a:solidFill>
              </a:rPr>
              <a:t>z. B.: lokale Veranstaltungen unterstützen, </a:t>
            </a:r>
          </a:p>
          <a:p>
            <a:pPr algn="ctr"/>
            <a:r>
              <a:rPr lang="de-AT" dirty="0">
                <a:solidFill>
                  <a:schemeClr val="accent6">
                    <a:lumMod val="50000"/>
                  </a:schemeClr>
                </a:solidFill>
              </a:rPr>
              <a:t>zufriedene Mitarbeiter:innen, Personal aus- und weiterbilden</a:t>
            </a:r>
          </a:p>
        </p:txBody>
      </p:sp>
      <p:sp>
        <p:nvSpPr>
          <p:cNvPr id="57" name="Rechteck 56">
            <a:extLst>
              <a:ext uri="{FF2B5EF4-FFF2-40B4-BE49-F238E27FC236}">
                <a16:creationId xmlns:a16="http://schemas.microsoft.com/office/drawing/2014/main" id="{16F77D6D-1266-16AC-0981-FC53435D5C65}"/>
              </a:ext>
            </a:extLst>
          </p:cNvPr>
          <p:cNvSpPr/>
          <p:nvPr/>
        </p:nvSpPr>
        <p:spPr>
          <a:xfrm>
            <a:off x="8192735" y="4370257"/>
            <a:ext cx="3621073" cy="183511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>
            <a:softEdge rad="3175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dirty="0">
                <a:solidFill>
                  <a:schemeClr val="accent6">
                    <a:lumMod val="50000"/>
                  </a:schemeClr>
                </a:solidFill>
              </a:rPr>
              <a:t>z. B.: nachhaltige Herstellung der Produkte, Abfälle reduzieren, ressourceneffiziente Geräte nutzen  </a:t>
            </a:r>
          </a:p>
        </p:txBody>
      </p:sp>
      <p:sp>
        <p:nvSpPr>
          <p:cNvPr id="58" name="Textfeld 57">
            <a:extLst>
              <a:ext uri="{FF2B5EF4-FFF2-40B4-BE49-F238E27FC236}">
                <a16:creationId xmlns:a16="http://schemas.microsoft.com/office/drawing/2014/main" id="{B57FB5E7-3801-83C3-8562-14B7754CAFB3}"/>
              </a:ext>
            </a:extLst>
          </p:cNvPr>
          <p:cNvSpPr txBox="1"/>
          <p:nvPr/>
        </p:nvSpPr>
        <p:spPr>
          <a:xfrm>
            <a:off x="838199" y="1636986"/>
            <a:ext cx="1051560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400" dirty="0"/>
              <a:t>Damit ein Unternehmen langfristig erfolgreich sein kann, muss es sich Ziele setzen:</a:t>
            </a:r>
          </a:p>
        </p:txBody>
      </p:sp>
    </p:spTree>
    <p:extLst>
      <p:ext uri="{BB962C8B-B14F-4D97-AF65-F5344CB8AC3E}">
        <p14:creationId xmlns:p14="http://schemas.microsoft.com/office/powerpoint/2010/main" val="308470790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31" grpId="0" animBg="1"/>
      <p:bldP spid="56" grpId="0" animBg="1"/>
      <p:bldP spid="5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BF97395-3F78-BA7D-38B0-5FD01F4BA9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/>
              <a:t>Jetzt bist du gefragt!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75AB8697-FE6D-C6D2-E0F5-416585E7BE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23FFEC-42AF-4C5F-8FEB-D69D9B6A7C04}" type="slidenum">
              <a:rPr lang="de-AT" smtClean="0"/>
              <a:t>5</a:t>
            </a:fld>
            <a:endParaRPr lang="de-AT"/>
          </a:p>
        </p:txBody>
      </p:sp>
      <p:pic>
        <p:nvPicPr>
          <p:cNvPr id="1026" name="Picture 2" descr="Ströck-Brot – Wikipedia">
            <a:extLst>
              <a:ext uri="{FF2B5EF4-FFF2-40B4-BE49-F238E27FC236}">
                <a16:creationId xmlns:a16="http://schemas.microsoft.com/office/drawing/2014/main" id="{9DE2AED5-7A79-B36C-F495-579B5FC6E43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9035" y="5390280"/>
            <a:ext cx="2158638" cy="888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feld 10">
            <a:extLst>
              <a:ext uri="{FF2B5EF4-FFF2-40B4-BE49-F238E27FC236}">
                <a16:creationId xmlns:a16="http://schemas.microsoft.com/office/drawing/2014/main" id="{67CF5323-0700-3524-253B-C86EF595F871}"/>
              </a:ext>
            </a:extLst>
          </p:cNvPr>
          <p:cNvSpPr txBox="1"/>
          <p:nvPr/>
        </p:nvSpPr>
        <p:spPr>
          <a:xfrm>
            <a:off x="1537251" y="1984276"/>
            <a:ext cx="8277309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400" dirty="0"/>
              <a:t>Durchsuche gemeinsam mit deinem Sitznachbarn/deiner Sitznachbarin den </a:t>
            </a:r>
            <a:r>
              <a:rPr lang="de-DE" sz="2400" dirty="0" err="1"/>
              <a:t>Social</a:t>
            </a:r>
            <a:r>
              <a:rPr lang="de-DE" sz="2400" dirty="0"/>
              <a:t> Media Account und die Website der </a:t>
            </a:r>
            <a:r>
              <a:rPr lang="de-DE" sz="2400" dirty="0" err="1"/>
              <a:t>Ströck</a:t>
            </a:r>
            <a:r>
              <a:rPr lang="de-DE" sz="2400" dirty="0"/>
              <a:t>-Brot GmbH.</a:t>
            </a: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75876593-CA1D-414E-0020-355286045664}"/>
              </a:ext>
            </a:extLst>
          </p:cNvPr>
          <p:cNvSpPr txBox="1"/>
          <p:nvPr/>
        </p:nvSpPr>
        <p:spPr>
          <a:xfrm>
            <a:off x="1537250" y="3429000"/>
            <a:ext cx="8277309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400"/>
              <a:t>Nenne </a:t>
            </a:r>
            <a:r>
              <a:rPr lang="de-DE" sz="2400" dirty="0"/>
              <a:t>je ein ökonomisches, soziales und ökologisches Ziel, das die </a:t>
            </a:r>
            <a:r>
              <a:rPr lang="de-DE" sz="2400" dirty="0" err="1"/>
              <a:t>Ströck</a:t>
            </a:r>
            <a:r>
              <a:rPr lang="de-DE" sz="2400" dirty="0"/>
              <a:t>-Brot GmbH verfolgt.</a:t>
            </a:r>
          </a:p>
        </p:txBody>
      </p:sp>
      <p:pic>
        <p:nvPicPr>
          <p:cNvPr id="19" name="Grafik 18" descr="Marke 3 mit einfarbiger Füllung">
            <a:extLst>
              <a:ext uri="{FF2B5EF4-FFF2-40B4-BE49-F238E27FC236}">
                <a16:creationId xmlns:a16="http://schemas.microsoft.com/office/drawing/2014/main" id="{E096CF8C-6786-4E88-23BE-CA608FEA893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592751" y="4571142"/>
            <a:ext cx="900000" cy="900000"/>
          </a:xfrm>
          <a:prstGeom prst="rect">
            <a:avLst/>
          </a:prstGeom>
        </p:spPr>
      </p:pic>
      <p:pic>
        <p:nvPicPr>
          <p:cNvPr id="21" name="Grafik 20" descr="Abzeichen mit einfarbiger Füllung">
            <a:extLst>
              <a:ext uri="{FF2B5EF4-FFF2-40B4-BE49-F238E27FC236}">
                <a16:creationId xmlns:a16="http://schemas.microsoft.com/office/drawing/2014/main" id="{519B0069-A220-9E30-EC71-59C302A4829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593398" y="3394498"/>
            <a:ext cx="900000" cy="900000"/>
          </a:xfrm>
          <a:prstGeom prst="rect">
            <a:avLst/>
          </a:prstGeom>
        </p:spPr>
      </p:pic>
      <p:pic>
        <p:nvPicPr>
          <p:cNvPr id="23" name="Grafik 22" descr="Marke 1 mit einfarbiger Füllung">
            <a:extLst>
              <a:ext uri="{FF2B5EF4-FFF2-40B4-BE49-F238E27FC236}">
                <a16:creationId xmlns:a16="http://schemas.microsoft.com/office/drawing/2014/main" id="{D24555EE-9D1B-6F8B-FEA4-3B495A237FC1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592751" y="2092593"/>
            <a:ext cx="900000" cy="900000"/>
          </a:xfrm>
          <a:prstGeom prst="rect">
            <a:avLst/>
          </a:prstGeom>
        </p:spPr>
      </p:pic>
      <p:sp>
        <p:nvSpPr>
          <p:cNvPr id="24" name="Textfeld 23">
            <a:extLst>
              <a:ext uri="{FF2B5EF4-FFF2-40B4-BE49-F238E27FC236}">
                <a16:creationId xmlns:a16="http://schemas.microsoft.com/office/drawing/2014/main" id="{296CD855-4B30-BDBC-65ED-E5AD9E511F0A}"/>
              </a:ext>
            </a:extLst>
          </p:cNvPr>
          <p:cNvSpPr txBox="1"/>
          <p:nvPr/>
        </p:nvSpPr>
        <p:spPr>
          <a:xfrm>
            <a:off x="1492751" y="4582837"/>
            <a:ext cx="8277309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400" dirty="0"/>
              <a:t>Schreibe das jeweilige Ziel und 2-3 Beispiele, wie die Bäckerei dieses Ziel umsetzt, auf dein Arbeitsblatt.</a:t>
            </a: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84D4ED90-329C-FE51-FF75-759C47FB2ACA}"/>
              </a:ext>
            </a:extLst>
          </p:cNvPr>
          <p:cNvSpPr txBox="1"/>
          <p:nvPr/>
        </p:nvSpPr>
        <p:spPr>
          <a:xfrm>
            <a:off x="10994049" y="655894"/>
            <a:ext cx="9597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dirty="0">
                <a:solidFill>
                  <a:schemeClr val="accent6">
                    <a:lumMod val="50000"/>
                  </a:schemeClr>
                </a:solidFill>
              </a:rPr>
              <a:t>Website</a:t>
            </a: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F09C31FB-98F6-E4F8-AC86-63C385BE8164}"/>
              </a:ext>
            </a:extLst>
          </p:cNvPr>
          <p:cNvSpPr txBox="1"/>
          <p:nvPr/>
        </p:nvSpPr>
        <p:spPr>
          <a:xfrm>
            <a:off x="10713274" y="3698104"/>
            <a:ext cx="11365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dirty="0">
                <a:solidFill>
                  <a:schemeClr val="accent6">
                    <a:lumMod val="50000"/>
                  </a:schemeClr>
                </a:solidFill>
              </a:rPr>
              <a:t>Instagram</a:t>
            </a:r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D21B4DF3-35A4-B9B2-B7BC-FDB93EB4F6C7}"/>
              </a:ext>
            </a:extLst>
          </p:cNvPr>
          <p:cNvSpPr txBox="1"/>
          <p:nvPr/>
        </p:nvSpPr>
        <p:spPr>
          <a:xfrm>
            <a:off x="10058007" y="2157571"/>
            <a:ext cx="77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dirty="0" err="1">
                <a:solidFill>
                  <a:schemeClr val="accent6">
                    <a:lumMod val="50000"/>
                  </a:schemeClr>
                </a:solidFill>
              </a:rPr>
              <a:t>TikTok</a:t>
            </a:r>
            <a:endParaRPr lang="de-DE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3" name="Picture 2" descr="QR code">
            <a:extLst>
              <a:ext uri="{FF2B5EF4-FFF2-40B4-BE49-F238E27FC236}">
                <a16:creationId xmlns:a16="http://schemas.microsoft.com/office/drawing/2014/main" id="{41F28E79-DA3D-14F9-404C-5190A2440E3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54749" y="1037483"/>
            <a:ext cx="1099576" cy="1099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QR code">
            <a:extLst>
              <a:ext uri="{FF2B5EF4-FFF2-40B4-BE49-F238E27FC236}">
                <a16:creationId xmlns:a16="http://schemas.microsoft.com/office/drawing/2014/main" id="{F33A4038-46E0-93C8-8258-9E9187F515D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14559" y="2573376"/>
            <a:ext cx="1098000" cy="109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QR code">
            <a:extLst>
              <a:ext uri="{FF2B5EF4-FFF2-40B4-BE49-F238E27FC236}">
                <a16:creationId xmlns:a16="http://schemas.microsoft.com/office/drawing/2014/main" id="{8C8E3941-F3BE-4DAE-8916-4B1A718E5D9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54749" y="4145381"/>
            <a:ext cx="1098000" cy="109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6311772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52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"/>
                            </p:stCondLst>
                            <p:childTnLst>
                              <p:par>
                                <p:cTn id="35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5" grpId="0"/>
      <p:bldP spid="24" grpId="0"/>
      <p:bldP spid="7" grpId="0"/>
      <p:bldP spid="10" grpId="0"/>
      <p:bldP spid="1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eck 7">
            <a:extLst>
              <a:ext uri="{FF2B5EF4-FFF2-40B4-BE49-F238E27FC236}">
                <a16:creationId xmlns:a16="http://schemas.microsoft.com/office/drawing/2014/main" id="{1A5BBC43-D65D-C1DB-17BF-2DEC21FD8C1A}"/>
              </a:ext>
            </a:extLst>
          </p:cNvPr>
          <p:cNvSpPr/>
          <p:nvPr/>
        </p:nvSpPr>
        <p:spPr>
          <a:xfrm>
            <a:off x="7978705" y="1601354"/>
            <a:ext cx="4006989" cy="4093616"/>
          </a:xfrm>
          <a:prstGeom prst="rect">
            <a:avLst/>
          </a:prstGeom>
          <a:noFill/>
          <a:ln>
            <a:solidFill>
              <a:srgbClr val="5A401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151D5FA0-890A-08A1-CCB0-FBC86054C9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tabLst>
                <a:tab pos="3238500" algn="l"/>
              </a:tabLst>
            </a:pPr>
            <a:r>
              <a:rPr lang="de-DE" dirty="0"/>
              <a:t>Umsatz, Kosten &amp; Gewinn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F5D7EB44-A414-94C0-3E5D-028F703857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23FFEC-42AF-4C5F-8FEB-D69D9B6A7C04}" type="slidenum">
              <a:rPr lang="de-AT" smtClean="0"/>
              <a:t>6</a:t>
            </a:fld>
            <a:endParaRPr lang="de-AT"/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46E786CD-F188-F0F9-114B-9596D2EC220F}"/>
              </a:ext>
            </a:extLst>
          </p:cNvPr>
          <p:cNvSpPr txBox="1"/>
          <p:nvPr/>
        </p:nvSpPr>
        <p:spPr>
          <a:xfrm>
            <a:off x="458474" y="1953979"/>
            <a:ext cx="7178534" cy="461665"/>
          </a:xfrm>
          <a:custGeom>
            <a:avLst/>
            <a:gdLst>
              <a:gd name="connsiteX0" fmla="*/ 0 w 7178534"/>
              <a:gd name="connsiteY0" fmla="*/ 0 h 461665"/>
              <a:gd name="connsiteX1" fmla="*/ 7178534 w 7178534"/>
              <a:gd name="connsiteY1" fmla="*/ 0 h 461665"/>
              <a:gd name="connsiteX2" fmla="*/ 7178534 w 7178534"/>
              <a:gd name="connsiteY2" fmla="*/ 461665 h 461665"/>
              <a:gd name="connsiteX3" fmla="*/ 0 w 7178534"/>
              <a:gd name="connsiteY3" fmla="*/ 461665 h 461665"/>
              <a:gd name="connsiteX4" fmla="*/ 0 w 7178534"/>
              <a:gd name="connsiteY4" fmla="*/ 0 h 4616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178534" h="461665" fill="none" extrusionOk="0">
                <a:moveTo>
                  <a:pt x="0" y="0"/>
                </a:moveTo>
                <a:cubicBezTo>
                  <a:pt x="2736901" y="74729"/>
                  <a:pt x="4371767" y="-130991"/>
                  <a:pt x="7178534" y="0"/>
                </a:cubicBezTo>
                <a:cubicBezTo>
                  <a:pt x="7188312" y="218146"/>
                  <a:pt x="7169405" y="251910"/>
                  <a:pt x="7178534" y="461665"/>
                </a:cubicBezTo>
                <a:cubicBezTo>
                  <a:pt x="5665352" y="348770"/>
                  <a:pt x="3577995" y="436309"/>
                  <a:pt x="0" y="461665"/>
                </a:cubicBezTo>
                <a:cubicBezTo>
                  <a:pt x="-19853" y="355270"/>
                  <a:pt x="-28153" y="215591"/>
                  <a:pt x="0" y="0"/>
                </a:cubicBezTo>
                <a:close/>
              </a:path>
              <a:path w="7178534" h="461665" stroke="0" extrusionOk="0">
                <a:moveTo>
                  <a:pt x="0" y="0"/>
                </a:moveTo>
                <a:cubicBezTo>
                  <a:pt x="2699915" y="124389"/>
                  <a:pt x="5534683" y="89468"/>
                  <a:pt x="7178534" y="0"/>
                </a:cubicBezTo>
                <a:cubicBezTo>
                  <a:pt x="7207173" y="222867"/>
                  <a:pt x="7165948" y="382041"/>
                  <a:pt x="7178534" y="461665"/>
                </a:cubicBezTo>
                <a:cubicBezTo>
                  <a:pt x="6259293" y="609984"/>
                  <a:pt x="2757876" y="619239"/>
                  <a:pt x="0" y="461665"/>
                </a:cubicBezTo>
                <a:cubicBezTo>
                  <a:pt x="-25301" y="298937"/>
                  <a:pt x="-33865" y="95054"/>
                  <a:pt x="0" y="0"/>
                </a:cubicBezTo>
                <a:close/>
              </a:path>
            </a:pathLst>
          </a:cu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50000"/>
              </a:schemeClr>
            </a:solidFill>
            <a:extLst>
              <a:ext uri="{C807C97D-BFC1-408E-A445-0C87EB9F89A2}">
                <ask:lineSketchStyleProps xmlns:ask="http://schemas.microsoft.com/office/drawing/2018/sketchyshapes" sd="2243423108">
                  <a:prstGeom prst="rect">
                    <a:avLst/>
                  </a:prstGeom>
                  <ask:type>
                    <ask:lineSketchCurved/>
                  </ask:type>
                </ask:lineSketchStyleProps>
              </a:ext>
            </a:extLst>
          </a:ln>
        </p:spPr>
        <p:txBody>
          <a:bodyPr wrap="square" anchor="ctr">
            <a:spAutoFit/>
          </a:bodyPr>
          <a:lstStyle/>
          <a:p>
            <a:r>
              <a:rPr lang="de-DE" sz="2400" b="1" dirty="0">
                <a:solidFill>
                  <a:schemeClr val="accent6"/>
                </a:solidFill>
              </a:rPr>
              <a:t>Umsatz:</a:t>
            </a:r>
            <a:r>
              <a:rPr lang="de-DE" sz="2400" b="1" dirty="0"/>
              <a:t> </a:t>
            </a:r>
            <a:r>
              <a:rPr lang="de-DE" sz="2400" dirty="0"/>
              <a:t>Einnahmen durch den Verkauf (Preis x Menge)</a:t>
            </a:r>
            <a:endParaRPr lang="de-DE" sz="2400" i="1" dirty="0"/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43859BCD-99F3-6C9F-8EE8-6582568A585B}"/>
              </a:ext>
            </a:extLst>
          </p:cNvPr>
          <p:cNvSpPr txBox="1"/>
          <p:nvPr/>
        </p:nvSpPr>
        <p:spPr>
          <a:xfrm>
            <a:off x="458473" y="3292109"/>
            <a:ext cx="7178535" cy="830997"/>
          </a:xfrm>
          <a:custGeom>
            <a:avLst/>
            <a:gdLst>
              <a:gd name="connsiteX0" fmla="*/ 0 w 7178535"/>
              <a:gd name="connsiteY0" fmla="*/ 0 h 830997"/>
              <a:gd name="connsiteX1" fmla="*/ 7178535 w 7178535"/>
              <a:gd name="connsiteY1" fmla="*/ 0 h 830997"/>
              <a:gd name="connsiteX2" fmla="*/ 7178535 w 7178535"/>
              <a:gd name="connsiteY2" fmla="*/ 830997 h 830997"/>
              <a:gd name="connsiteX3" fmla="*/ 0 w 7178535"/>
              <a:gd name="connsiteY3" fmla="*/ 830997 h 830997"/>
              <a:gd name="connsiteX4" fmla="*/ 0 w 7178535"/>
              <a:gd name="connsiteY4" fmla="*/ 0 h 8309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178535" h="830997" fill="none" extrusionOk="0">
                <a:moveTo>
                  <a:pt x="0" y="0"/>
                </a:moveTo>
                <a:cubicBezTo>
                  <a:pt x="2736489" y="74729"/>
                  <a:pt x="4371383" y="-130991"/>
                  <a:pt x="7178535" y="0"/>
                </a:cubicBezTo>
                <a:cubicBezTo>
                  <a:pt x="7238173" y="224833"/>
                  <a:pt x="7169406" y="440508"/>
                  <a:pt x="7178535" y="830997"/>
                </a:cubicBezTo>
                <a:cubicBezTo>
                  <a:pt x="5665383" y="718102"/>
                  <a:pt x="3578261" y="805641"/>
                  <a:pt x="0" y="830997"/>
                </a:cubicBezTo>
                <a:cubicBezTo>
                  <a:pt x="-69713" y="721490"/>
                  <a:pt x="5086" y="211037"/>
                  <a:pt x="0" y="0"/>
                </a:cubicBezTo>
                <a:close/>
              </a:path>
              <a:path w="7178535" h="830997" stroke="0" extrusionOk="0">
                <a:moveTo>
                  <a:pt x="0" y="0"/>
                </a:moveTo>
                <a:cubicBezTo>
                  <a:pt x="2699697" y="124389"/>
                  <a:pt x="5534146" y="89468"/>
                  <a:pt x="7178535" y="0"/>
                </a:cubicBezTo>
                <a:cubicBezTo>
                  <a:pt x="7173935" y="232810"/>
                  <a:pt x="7132709" y="722071"/>
                  <a:pt x="7178535" y="830997"/>
                </a:cubicBezTo>
                <a:cubicBezTo>
                  <a:pt x="6259734" y="979316"/>
                  <a:pt x="2758198" y="988571"/>
                  <a:pt x="0" y="830997"/>
                </a:cubicBezTo>
                <a:cubicBezTo>
                  <a:pt x="-8681" y="742130"/>
                  <a:pt x="49234" y="241037"/>
                  <a:pt x="0" y="0"/>
                </a:cubicBezTo>
                <a:close/>
              </a:path>
            </a:pathLst>
          </a:custGeom>
          <a:solidFill>
            <a:srgbClr val="F8E0E0"/>
          </a:solidFill>
          <a:ln>
            <a:solidFill>
              <a:srgbClr val="C00000"/>
            </a:solidFill>
            <a:extLst>
              <a:ext uri="{C807C97D-BFC1-408E-A445-0C87EB9F89A2}">
                <ask:lineSketchStyleProps xmlns:ask="http://schemas.microsoft.com/office/drawing/2018/sketchyshapes" sd="2243423108">
                  <a:prstGeom prst="rect">
                    <a:avLst/>
                  </a:prstGeom>
                  <ask:type>
                    <ask:lineSketchCurved/>
                  </ask:type>
                </ask:lineSketchStyleProps>
              </a:ext>
            </a:extLst>
          </a:ln>
        </p:spPr>
        <p:txBody>
          <a:bodyPr wrap="square" anchor="ctr">
            <a:spAutoFit/>
          </a:bodyPr>
          <a:lstStyle/>
          <a:p>
            <a:r>
              <a:rPr lang="de-DE" sz="2400" b="1" dirty="0">
                <a:solidFill>
                  <a:srgbClr val="C00000"/>
                </a:solidFill>
              </a:rPr>
              <a:t>Kosten:</a:t>
            </a:r>
            <a:r>
              <a:rPr lang="de-DE" sz="2400" dirty="0"/>
              <a:t> Ausgaben durch Einsatz von Ressourcen, wie Material, Personal, usw.</a:t>
            </a:r>
            <a:endParaRPr lang="de-DE" sz="2400" i="1" dirty="0"/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10EF92F9-29DB-676D-AFAE-9BB70E5E9374}"/>
              </a:ext>
            </a:extLst>
          </p:cNvPr>
          <p:cNvSpPr txBox="1"/>
          <p:nvPr/>
        </p:nvSpPr>
        <p:spPr>
          <a:xfrm>
            <a:off x="452486" y="5115015"/>
            <a:ext cx="7117121" cy="461665"/>
          </a:xfrm>
          <a:custGeom>
            <a:avLst/>
            <a:gdLst>
              <a:gd name="connsiteX0" fmla="*/ 0 w 7117121"/>
              <a:gd name="connsiteY0" fmla="*/ 0 h 461665"/>
              <a:gd name="connsiteX1" fmla="*/ 7117121 w 7117121"/>
              <a:gd name="connsiteY1" fmla="*/ 0 h 461665"/>
              <a:gd name="connsiteX2" fmla="*/ 7117121 w 7117121"/>
              <a:gd name="connsiteY2" fmla="*/ 461665 h 461665"/>
              <a:gd name="connsiteX3" fmla="*/ 0 w 7117121"/>
              <a:gd name="connsiteY3" fmla="*/ 461665 h 461665"/>
              <a:gd name="connsiteX4" fmla="*/ 0 w 7117121"/>
              <a:gd name="connsiteY4" fmla="*/ 0 h 4616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117121" h="461665" fill="none" extrusionOk="0">
                <a:moveTo>
                  <a:pt x="0" y="0"/>
                </a:moveTo>
                <a:cubicBezTo>
                  <a:pt x="2460402" y="74729"/>
                  <a:pt x="5222553" y="-130991"/>
                  <a:pt x="7117121" y="0"/>
                </a:cubicBezTo>
                <a:cubicBezTo>
                  <a:pt x="7126899" y="218146"/>
                  <a:pt x="7107992" y="251910"/>
                  <a:pt x="7117121" y="461665"/>
                </a:cubicBezTo>
                <a:cubicBezTo>
                  <a:pt x="3767690" y="348770"/>
                  <a:pt x="1519373" y="436309"/>
                  <a:pt x="0" y="461665"/>
                </a:cubicBezTo>
                <a:cubicBezTo>
                  <a:pt x="-19853" y="355270"/>
                  <a:pt x="-28153" y="215591"/>
                  <a:pt x="0" y="0"/>
                </a:cubicBezTo>
                <a:close/>
              </a:path>
              <a:path w="7117121" h="461665" stroke="0" extrusionOk="0">
                <a:moveTo>
                  <a:pt x="0" y="0"/>
                </a:moveTo>
                <a:cubicBezTo>
                  <a:pt x="1896691" y="124389"/>
                  <a:pt x="4406543" y="89468"/>
                  <a:pt x="7117121" y="0"/>
                </a:cubicBezTo>
                <a:cubicBezTo>
                  <a:pt x="7145760" y="222867"/>
                  <a:pt x="7104535" y="382041"/>
                  <a:pt x="7117121" y="461665"/>
                </a:cubicBezTo>
                <a:cubicBezTo>
                  <a:pt x="4853077" y="609984"/>
                  <a:pt x="2929259" y="619239"/>
                  <a:pt x="0" y="461665"/>
                </a:cubicBezTo>
                <a:cubicBezTo>
                  <a:pt x="-25301" y="298937"/>
                  <a:pt x="-33865" y="95054"/>
                  <a:pt x="0" y="0"/>
                </a:cubicBezTo>
                <a:close/>
              </a:path>
            </a:pathLst>
          </a:cu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50000"/>
              </a:schemeClr>
            </a:solidFill>
            <a:extLst>
              <a:ext uri="{C807C97D-BFC1-408E-A445-0C87EB9F89A2}">
                <ask:lineSketchStyleProps xmlns:ask="http://schemas.microsoft.com/office/drawing/2018/sketchyshapes" sd="2243423108">
                  <a:prstGeom prst="rect">
                    <a:avLst/>
                  </a:prstGeom>
                  <ask:type>
                    <ask:lineSketchCurved/>
                  </ask:type>
                </ask:lineSketchStyleProps>
              </a:ext>
            </a:extLst>
          </a:ln>
        </p:spPr>
        <p:txBody>
          <a:bodyPr wrap="square" anchor="ctr">
            <a:spAutoFit/>
          </a:bodyPr>
          <a:lstStyle/>
          <a:p>
            <a:r>
              <a:rPr lang="de-DE" sz="2400" b="1" dirty="0">
                <a:solidFill>
                  <a:schemeClr val="accent5">
                    <a:lumMod val="50000"/>
                  </a:schemeClr>
                </a:solidFill>
              </a:rPr>
              <a:t>Gewinn: </a:t>
            </a:r>
            <a:r>
              <a:rPr lang="de-DE" sz="2400" dirty="0"/>
              <a:t>Umsatz abzüglich aller Kosten</a:t>
            </a:r>
          </a:p>
        </p:txBody>
      </p:sp>
      <p:grpSp>
        <p:nvGrpSpPr>
          <p:cNvPr id="14" name="Gruppieren 13">
            <a:extLst>
              <a:ext uri="{FF2B5EF4-FFF2-40B4-BE49-F238E27FC236}">
                <a16:creationId xmlns:a16="http://schemas.microsoft.com/office/drawing/2014/main" id="{F037718C-6822-96F5-DA0A-837B83C762C0}"/>
              </a:ext>
            </a:extLst>
          </p:cNvPr>
          <p:cNvGrpSpPr/>
          <p:nvPr/>
        </p:nvGrpSpPr>
        <p:grpSpPr>
          <a:xfrm>
            <a:off x="10066651" y="2059665"/>
            <a:ext cx="1666875" cy="3471734"/>
            <a:chOff x="7649248" y="2090212"/>
            <a:chExt cx="1666875" cy="3471734"/>
          </a:xfrm>
        </p:grpSpPr>
        <p:sp>
          <p:nvSpPr>
            <p:cNvPr id="3" name="Zylinder 2">
              <a:extLst>
                <a:ext uri="{FF2B5EF4-FFF2-40B4-BE49-F238E27FC236}">
                  <a16:creationId xmlns:a16="http://schemas.microsoft.com/office/drawing/2014/main" id="{267721BB-3592-CCF7-2B56-E2078F68C64E}"/>
                </a:ext>
              </a:extLst>
            </p:cNvPr>
            <p:cNvSpPr/>
            <p:nvPr/>
          </p:nvSpPr>
          <p:spPr>
            <a:xfrm>
              <a:off x="7649248" y="2097338"/>
              <a:ext cx="1666875" cy="3464608"/>
            </a:xfrm>
            <a:prstGeom prst="can">
              <a:avLst/>
            </a:prstGeom>
            <a:solidFill>
              <a:schemeClr val="accent6"/>
            </a:solidFill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12" name="Textfeld 11">
              <a:extLst>
                <a:ext uri="{FF2B5EF4-FFF2-40B4-BE49-F238E27FC236}">
                  <a16:creationId xmlns:a16="http://schemas.microsoft.com/office/drawing/2014/main" id="{62130EFF-FEA3-7ED9-5597-FC7D023B9E57}"/>
                </a:ext>
              </a:extLst>
            </p:cNvPr>
            <p:cNvSpPr txBox="1"/>
            <p:nvPr/>
          </p:nvSpPr>
          <p:spPr>
            <a:xfrm>
              <a:off x="7914099" y="2090212"/>
              <a:ext cx="113717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2400" b="1" dirty="0">
                  <a:solidFill>
                    <a:schemeClr val="bg1"/>
                  </a:solidFill>
                </a:rPr>
                <a:t>Umsatz</a:t>
              </a:r>
              <a:endParaRPr lang="de-DE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1" name="Gruppieren 20">
            <a:extLst>
              <a:ext uri="{FF2B5EF4-FFF2-40B4-BE49-F238E27FC236}">
                <a16:creationId xmlns:a16="http://schemas.microsoft.com/office/drawing/2014/main" id="{47144205-2571-15D5-9D07-871F520E322C}"/>
              </a:ext>
            </a:extLst>
          </p:cNvPr>
          <p:cNvGrpSpPr/>
          <p:nvPr/>
        </p:nvGrpSpPr>
        <p:grpSpPr>
          <a:xfrm>
            <a:off x="8220748" y="3088487"/>
            <a:ext cx="1666875" cy="2493018"/>
            <a:chOff x="9503811" y="1749698"/>
            <a:chExt cx="1666875" cy="2493018"/>
          </a:xfrm>
        </p:grpSpPr>
        <p:sp>
          <p:nvSpPr>
            <p:cNvPr id="6" name="Zylinder 5">
              <a:extLst>
                <a:ext uri="{FF2B5EF4-FFF2-40B4-BE49-F238E27FC236}">
                  <a16:creationId xmlns:a16="http://schemas.microsoft.com/office/drawing/2014/main" id="{36E9DB23-D75B-E0D8-7215-76C93B411C3A}"/>
                </a:ext>
              </a:extLst>
            </p:cNvPr>
            <p:cNvSpPr/>
            <p:nvPr/>
          </p:nvSpPr>
          <p:spPr>
            <a:xfrm>
              <a:off x="9503811" y="1778056"/>
              <a:ext cx="1666875" cy="2464660"/>
            </a:xfrm>
            <a:prstGeom prst="can">
              <a:avLst/>
            </a:prstGeom>
            <a:solidFill>
              <a:srgbClr val="E68A8A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15" name="Textfeld 14">
              <a:extLst>
                <a:ext uri="{FF2B5EF4-FFF2-40B4-BE49-F238E27FC236}">
                  <a16:creationId xmlns:a16="http://schemas.microsoft.com/office/drawing/2014/main" id="{65A4FBDE-BEAD-5155-DBFA-3E763C71B9B0}"/>
                </a:ext>
              </a:extLst>
            </p:cNvPr>
            <p:cNvSpPr txBox="1"/>
            <p:nvPr/>
          </p:nvSpPr>
          <p:spPr>
            <a:xfrm>
              <a:off x="9806301" y="1749698"/>
              <a:ext cx="105734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2400" b="1" dirty="0">
                  <a:solidFill>
                    <a:schemeClr val="bg1"/>
                  </a:solidFill>
                </a:rPr>
                <a:t>Kosten</a:t>
              </a:r>
              <a:endParaRPr lang="de-DE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0" name="Gruppieren 19">
            <a:extLst>
              <a:ext uri="{FF2B5EF4-FFF2-40B4-BE49-F238E27FC236}">
                <a16:creationId xmlns:a16="http://schemas.microsoft.com/office/drawing/2014/main" id="{FCA4E2C4-31D1-571C-66DF-7844A4E3D8BB}"/>
              </a:ext>
            </a:extLst>
          </p:cNvPr>
          <p:cNvGrpSpPr/>
          <p:nvPr/>
        </p:nvGrpSpPr>
        <p:grpSpPr>
          <a:xfrm>
            <a:off x="8220746" y="1936829"/>
            <a:ext cx="1666875" cy="1180016"/>
            <a:chOff x="9503811" y="4056250"/>
            <a:chExt cx="1666875" cy="1111461"/>
          </a:xfrm>
        </p:grpSpPr>
        <p:sp>
          <p:nvSpPr>
            <p:cNvPr id="7" name="Zylinder 6">
              <a:extLst>
                <a:ext uri="{FF2B5EF4-FFF2-40B4-BE49-F238E27FC236}">
                  <a16:creationId xmlns:a16="http://schemas.microsoft.com/office/drawing/2014/main" id="{0241189C-108F-3043-F438-F56F53EC9C6B}"/>
                </a:ext>
              </a:extLst>
            </p:cNvPr>
            <p:cNvSpPr/>
            <p:nvPr/>
          </p:nvSpPr>
          <p:spPr>
            <a:xfrm>
              <a:off x="9503811" y="4171950"/>
              <a:ext cx="1666875" cy="995761"/>
            </a:xfrm>
            <a:prstGeom prst="can">
              <a:avLst/>
            </a:prstGeom>
            <a:solidFill>
              <a:schemeClr val="accent5"/>
            </a:soli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6" name="Textfeld 15">
              <a:extLst>
                <a:ext uri="{FF2B5EF4-FFF2-40B4-BE49-F238E27FC236}">
                  <a16:creationId xmlns:a16="http://schemas.microsoft.com/office/drawing/2014/main" id="{38EA7572-B36C-D924-C5D2-4E94BB3F6B21}"/>
                </a:ext>
              </a:extLst>
            </p:cNvPr>
            <p:cNvSpPr txBox="1"/>
            <p:nvPr/>
          </p:nvSpPr>
          <p:spPr>
            <a:xfrm>
              <a:off x="9750455" y="4056250"/>
              <a:ext cx="1169038" cy="4348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2400" b="1" dirty="0">
                  <a:solidFill>
                    <a:schemeClr val="bg1"/>
                  </a:solidFill>
                </a:rPr>
                <a:t>Gewinn</a:t>
              </a:r>
              <a:endParaRPr lang="de-DE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1026" name="Picture 2" descr="Semmel, Sternsemmel, Kaisersemmel">
            <a:extLst>
              <a:ext uri="{FF2B5EF4-FFF2-40B4-BE49-F238E27FC236}">
                <a16:creationId xmlns:a16="http://schemas.microsoft.com/office/drawing/2014/main" id="{0F2B5D5C-E783-68A2-A7C4-A12D9B18B9E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58081" y="665721"/>
            <a:ext cx="1942006" cy="1344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Rechteck 21">
            <a:extLst>
              <a:ext uri="{FF2B5EF4-FFF2-40B4-BE49-F238E27FC236}">
                <a16:creationId xmlns:a16="http://schemas.microsoft.com/office/drawing/2014/main" id="{EB94E640-2A66-4061-0904-125DFC22FFBB}"/>
              </a:ext>
            </a:extLst>
          </p:cNvPr>
          <p:cNvSpPr/>
          <p:nvPr/>
        </p:nvSpPr>
        <p:spPr>
          <a:xfrm>
            <a:off x="742566" y="2523501"/>
            <a:ext cx="6610350" cy="504000"/>
          </a:xfrm>
          <a:prstGeom prst="rect">
            <a:avLst/>
          </a:prstGeom>
          <a:noFill/>
          <a:ln>
            <a:noFill/>
            <a:prstDash val="sysDash"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AT" dirty="0">
                <a:solidFill>
                  <a:srgbClr val="5A4012"/>
                </a:solidFill>
              </a:rPr>
              <a:t>z. B.: Es werden 150 Semmeln zu je 35 Cent verkauft = 52,50 Euro</a:t>
            </a:r>
          </a:p>
        </p:txBody>
      </p:sp>
      <p:sp>
        <p:nvSpPr>
          <p:cNvPr id="23" name="Rechteck 22">
            <a:extLst>
              <a:ext uri="{FF2B5EF4-FFF2-40B4-BE49-F238E27FC236}">
                <a16:creationId xmlns:a16="http://schemas.microsoft.com/office/drawing/2014/main" id="{57D25DA2-F5AB-15A5-7437-3A0F487A7C88}"/>
              </a:ext>
            </a:extLst>
          </p:cNvPr>
          <p:cNvSpPr/>
          <p:nvPr/>
        </p:nvSpPr>
        <p:spPr>
          <a:xfrm>
            <a:off x="742566" y="4316692"/>
            <a:ext cx="6894442" cy="504000"/>
          </a:xfrm>
          <a:prstGeom prst="rect">
            <a:avLst/>
          </a:prstGeom>
          <a:noFill/>
          <a:ln>
            <a:noFill/>
            <a:prstDash val="sysDash"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AT" dirty="0">
                <a:solidFill>
                  <a:srgbClr val="5A4012"/>
                </a:solidFill>
              </a:rPr>
              <a:t>z. B.: Für die Herstellung und den Verkauf einer Semmel fallen Gesamtkosten in Höhe von 30 Cent pro Stück an. Bei 150 Semmeln sind das 45 Euro.</a:t>
            </a:r>
          </a:p>
        </p:txBody>
      </p:sp>
      <p:sp>
        <p:nvSpPr>
          <p:cNvPr id="25" name="Rechteck 24">
            <a:extLst>
              <a:ext uri="{FF2B5EF4-FFF2-40B4-BE49-F238E27FC236}">
                <a16:creationId xmlns:a16="http://schemas.microsoft.com/office/drawing/2014/main" id="{F40FE913-15D1-DD5B-07AD-167E9F6D8B01}"/>
              </a:ext>
            </a:extLst>
          </p:cNvPr>
          <p:cNvSpPr/>
          <p:nvPr/>
        </p:nvSpPr>
        <p:spPr>
          <a:xfrm>
            <a:off x="10450087" y="2736646"/>
            <a:ext cx="900000" cy="2520000"/>
          </a:xfrm>
          <a:prstGeom prst="rect">
            <a:avLst/>
          </a:prstGeom>
          <a:noFill/>
          <a:ln>
            <a:noFill/>
            <a:prstDash val="sysDash"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000" b="1" dirty="0">
                <a:solidFill>
                  <a:schemeClr val="bg1"/>
                </a:solidFill>
              </a:rPr>
              <a:t>€ 0,35</a:t>
            </a:r>
            <a:endParaRPr lang="de-AT" sz="2000" b="1" dirty="0">
              <a:solidFill>
                <a:schemeClr val="bg1"/>
              </a:solidFill>
            </a:endParaRPr>
          </a:p>
        </p:txBody>
      </p:sp>
      <p:sp>
        <p:nvSpPr>
          <p:cNvPr id="26" name="Rechteck 25">
            <a:extLst>
              <a:ext uri="{FF2B5EF4-FFF2-40B4-BE49-F238E27FC236}">
                <a16:creationId xmlns:a16="http://schemas.microsoft.com/office/drawing/2014/main" id="{8EB66FA7-DA80-19BF-4EA2-26B6864393D9}"/>
              </a:ext>
            </a:extLst>
          </p:cNvPr>
          <p:cNvSpPr/>
          <p:nvPr/>
        </p:nvSpPr>
        <p:spPr>
          <a:xfrm>
            <a:off x="8601909" y="3956979"/>
            <a:ext cx="900000" cy="1440000"/>
          </a:xfrm>
          <a:prstGeom prst="rect">
            <a:avLst/>
          </a:prstGeom>
          <a:noFill/>
          <a:ln>
            <a:noFill/>
            <a:prstDash val="sysDash"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000" b="1" dirty="0">
                <a:solidFill>
                  <a:schemeClr val="bg1"/>
                </a:solidFill>
              </a:rPr>
              <a:t>€ 0,30</a:t>
            </a:r>
            <a:endParaRPr lang="de-AT" sz="2000" b="1" dirty="0">
              <a:solidFill>
                <a:schemeClr val="bg1"/>
              </a:solidFill>
            </a:endParaRPr>
          </a:p>
        </p:txBody>
      </p:sp>
      <p:sp>
        <p:nvSpPr>
          <p:cNvPr id="27" name="Rechteck 26">
            <a:extLst>
              <a:ext uri="{FF2B5EF4-FFF2-40B4-BE49-F238E27FC236}">
                <a16:creationId xmlns:a16="http://schemas.microsoft.com/office/drawing/2014/main" id="{DD7D65C5-B87B-87BB-C9EF-95AC9A8FA88D}"/>
              </a:ext>
            </a:extLst>
          </p:cNvPr>
          <p:cNvSpPr/>
          <p:nvPr/>
        </p:nvSpPr>
        <p:spPr>
          <a:xfrm>
            <a:off x="8601909" y="2431405"/>
            <a:ext cx="900000" cy="720000"/>
          </a:xfrm>
          <a:prstGeom prst="rect">
            <a:avLst/>
          </a:prstGeom>
          <a:noFill/>
          <a:ln>
            <a:noFill/>
            <a:prstDash val="sysDash"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000" b="1" dirty="0">
                <a:solidFill>
                  <a:schemeClr val="bg1"/>
                </a:solidFill>
              </a:rPr>
              <a:t>€ 0,05</a:t>
            </a:r>
            <a:endParaRPr lang="de-AT" sz="2000" b="1" dirty="0">
              <a:solidFill>
                <a:schemeClr val="bg1"/>
              </a:solidFill>
            </a:endParaRPr>
          </a:p>
        </p:txBody>
      </p:sp>
      <p:sp>
        <p:nvSpPr>
          <p:cNvPr id="28" name="Rechteck 27">
            <a:extLst>
              <a:ext uri="{FF2B5EF4-FFF2-40B4-BE49-F238E27FC236}">
                <a16:creationId xmlns:a16="http://schemas.microsoft.com/office/drawing/2014/main" id="{7A733277-1C1D-6551-1E14-8237B9D61768}"/>
              </a:ext>
            </a:extLst>
          </p:cNvPr>
          <p:cNvSpPr/>
          <p:nvPr/>
        </p:nvSpPr>
        <p:spPr>
          <a:xfrm>
            <a:off x="742566" y="5694970"/>
            <a:ext cx="6894442" cy="504000"/>
          </a:xfrm>
          <a:prstGeom prst="rect">
            <a:avLst/>
          </a:prstGeom>
          <a:noFill/>
          <a:ln>
            <a:noFill/>
            <a:prstDash val="sysDash"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AT" dirty="0">
                <a:solidFill>
                  <a:srgbClr val="5A4012"/>
                </a:solidFill>
              </a:rPr>
              <a:t>z. B.: Durch den Verkauf einer Semmel entsteht ein Gewinn von 5 Cent. Bei 150 Semmeln entsteht ein Gewinn von 7,50 Euro.</a:t>
            </a:r>
          </a:p>
        </p:txBody>
      </p:sp>
    </p:spTree>
    <p:extLst>
      <p:ext uri="{BB962C8B-B14F-4D97-AF65-F5344CB8AC3E}">
        <p14:creationId xmlns:p14="http://schemas.microsoft.com/office/powerpoint/2010/main" val="36033673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"/>
                            </p:stCondLst>
                            <p:childTnLst>
                              <p:par>
                                <p:cTn id="4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000"/>
                            </p:stCondLst>
                            <p:childTnLst>
                              <p:par>
                                <p:cTn id="5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1" grpId="0" animBg="1"/>
      <p:bldP spid="13" grpId="0" animBg="1"/>
      <p:bldP spid="22" grpId="0" animBg="1"/>
      <p:bldP spid="23" grpId="0" animBg="1"/>
      <p:bldP spid="25" grpId="0"/>
      <p:bldP spid="26" grpId="0"/>
      <p:bldP spid="27" grpId="0"/>
      <p:bldP spid="2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51D5FA0-890A-08A1-CCB0-FBC86054C9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tabLst>
                <a:tab pos="3238500" algn="l"/>
              </a:tabLst>
            </a:pPr>
            <a:r>
              <a:rPr lang="de-DE" dirty="0"/>
              <a:t>Gewinn vs. Verlust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F5D7EB44-A414-94C0-3E5D-028F703857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23FFEC-42AF-4C5F-8FEB-D69D9B6A7C04}" type="slidenum">
              <a:rPr lang="de-AT" smtClean="0"/>
              <a:t>7</a:t>
            </a:fld>
            <a:endParaRPr lang="de-AT"/>
          </a:p>
        </p:txBody>
      </p:sp>
      <p:sp>
        <p:nvSpPr>
          <p:cNvPr id="22" name="Rechteck 21">
            <a:extLst>
              <a:ext uri="{FF2B5EF4-FFF2-40B4-BE49-F238E27FC236}">
                <a16:creationId xmlns:a16="http://schemas.microsoft.com/office/drawing/2014/main" id="{EB94E640-2A66-4061-0904-125DFC22FFBB}"/>
              </a:ext>
            </a:extLst>
          </p:cNvPr>
          <p:cNvSpPr/>
          <p:nvPr/>
        </p:nvSpPr>
        <p:spPr>
          <a:xfrm>
            <a:off x="3295461" y="2187547"/>
            <a:ext cx="5894512" cy="532494"/>
          </a:xfrm>
          <a:prstGeom prst="rect">
            <a:avLst/>
          </a:prstGeom>
          <a:noFill/>
          <a:ln>
            <a:noFill/>
            <a:prstDash val="sysDash"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AT" dirty="0">
                <a:solidFill>
                  <a:schemeClr val="accent6">
                    <a:lumMod val="50000"/>
                  </a:schemeClr>
                </a:solidFill>
              </a:rPr>
              <a:t>Verkaufspreis im 1. und 2. Jahr: 35 Cent.</a:t>
            </a:r>
          </a:p>
        </p:txBody>
      </p:sp>
      <p:sp>
        <p:nvSpPr>
          <p:cNvPr id="23" name="Rechteck 22">
            <a:extLst>
              <a:ext uri="{FF2B5EF4-FFF2-40B4-BE49-F238E27FC236}">
                <a16:creationId xmlns:a16="http://schemas.microsoft.com/office/drawing/2014/main" id="{57D25DA2-F5AB-15A5-7437-3A0F487A7C88}"/>
              </a:ext>
            </a:extLst>
          </p:cNvPr>
          <p:cNvSpPr/>
          <p:nvPr/>
        </p:nvSpPr>
        <p:spPr>
          <a:xfrm>
            <a:off x="3293844" y="2629840"/>
            <a:ext cx="5894512" cy="1079562"/>
          </a:xfrm>
          <a:prstGeom prst="rect">
            <a:avLst/>
          </a:prstGeom>
          <a:noFill/>
          <a:ln>
            <a:noFill/>
            <a:prstDash val="sysDash"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dirty="0">
                <a:solidFill>
                  <a:schemeClr val="tx1"/>
                </a:solidFill>
              </a:rPr>
              <a:t>Für die Herstellung und den Verkauf einer Semmel fallen im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de-DE" dirty="0">
                <a:solidFill>
                  <a:srgbClr val="C00000"/>
                </a:solidFill>
              </a:rPr>
              <a:t>1. Jahr Kosten von 30 Cent pro Stück </a:t>
            </a:r>
            <a:r>
              <a:rPr lang="de-DE" dirty="0">
                <a:solidFill>
                  <a:schemeClr val="tx1"/>
                </a:solidFill>
              </a:rPr>
              <a:t>und im</a:t>
            </a: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C2637147-CE54-F820-3FC7-CC8F9DB1BBB1}"/>
              </a:ext>
            </a:extLst>
          </p:cNvPr>
          <p:cNvSpPr txBox="1"/>
          <p:nvPr/>
        </p:nvSpPr>
        <p:spPr>
          <a:xfrm>
            <a:off x="242677" y="5031559"/>
            <a:ext cx="2988000" cy="40011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50000"/>
              </a:schemeClr>
            </a:solidFill>
            <a:prstDash val="sysDash"/>
            <a:extLst>
              <a:ext uri="{C807C97D-BFC1-408E-A445-0C87EB9F89A2}">
                <ask:lineSketchStyleProps xmlns:ask="http://schemas.microsoft.com/office/drawing/2018/sketchyshapes" sd="2243423108">
                  <a:custGeom>
                    <a:avLst/>
                    <a:gdLst>
                      <a:gd name="connsiteX0" fmla="*/ 0 w 2988000"/>
                      <a:gd name="connsiteY0" fmla="*/ 0 h 612000"/>
                      <a:gd name="connsiteX1" fmla="*/ 2988000 w 2988000"/>
                      <a:gd name="connsiteY1" fmla="*/ 0 h 612000"/>
                      <a:gd name="connsiteX2" fmla="*/ 2988000 w 2988000"/>
                      <a:gd name="connsiteY2" fmla="*/ 612000 h 612000"/>
                      <a:gd name="connsiteX3" fmla="*/ 0 w 2988000"/>
                      <a:gd name="connsiteY3" fmla="*/ 612000 h 612000"/>
                      <a:gd name="connsiteX4" fmla="*/ 0 w 2988000"/>
                      <a:gd name="connsiteY4" fmla="*/ 0 h 612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988000" h="612000" fill="none" extrusionOk="0">
                        <a:moveTo>
                          <a:pt x="0" y="0"/>
                        </a:moveTo>
                        <a:cubicBezTo>
                          <a:pt x="324034" y="74729"/>
                          <a:pt x="1753646" y="-130991"/>
                          <a:pt x="2988000" y="0"/>
                        </a:cubicBezTo>
                        <a:cubicBezTo>
                          <a:pt x="3039994" y="241511"/>
                          <a:pt x="2943737" y="518953"/>
                          <a:pt x="2988000" y="612000"/>
                        </a:cubicBezTo>
                        <a:cubicBezTo>
                          <a:pt x="1673956" y="499105"/>
                          <a:pt x="975853" y="586644"/>
                          <a:pt x="0" y="612000"/>
                        </a:cubicBezTo>
                        <a:cubicBezTo>
                          <a:pt x="33090" y="370851"/>
                          <a:pt x="-1234" y="79203"/>
                          <a:pt x="0" y="0"/>
                        </a:cubicBezTo>
                        <a:close/>
                      </a:path>
                      <a:path w="2988000" h="612000" stroke="0" extrusionOk="0">
                        <a:moveTo>
                          <a:pt x="0" y="0"/>
                        </a:moveTo>
                        <a:cubicBezTo>
                          <a:pt x="1255333" y="124389"/>
                          <a:pt x="1888233" y="89468"/>
                          <a:pt x="2988000" y="0"/>
                        </a:cubicBezTo>
                        <a:cubicBezTo>
                          <a:pt x="3022363" y="101547"/>
                          <a:pt x="2992737" y="466912"/>
                          <a:pt x="2988000" y="612000"/>
                        </a:cubicBezTo>
                        <a:cubicBezTo>
                          <a:pt x="2614820" y="760319"/>
                          <a:pt x="459414" y="769574"/>
                          <a:pt x="0" y="612000"/>
                        </a:cubicBezTo>
                        <a:cubicBezTo>
                          <a:pt x="-14925" y="421443"/>
                          <a:pt x="-48974" y="74944"/>
                          <a:pt x="0" y="0"/>
                        </a:cubicBezTo>
                        <a:close/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</p:spPr>
        <p:txBody>
          <a:bodyPr wrap="square" anchor="ctr">
            <a:spAutoFit/>
          </a:bodyPr>
          <a:lstStyle/>
          <a:p>
            <a:pPr algn="ctr"/>
            <a:r>
              <a:rPr lang="de-DE" sz="2000" dirty="0">
                <a:solidFill>
                  <a:schemeClr val="accent5">
                    <a:lumMod val="50000"/>
                  </a:schemeClr>
                </a:solidFill>
              </a:rPr>
              <a:t>Gewinn</a:t>
            </a:r>
            <a:r>
              <a:rPr lang="de-DE" sz="2000" dirty="0"/>
              <a:t>: </a:t>
            </a:r>
            <a:r>
              <a:rPr lang="de-DE" sz="2000" dirty="0">
                <a:solidFill>
                  <a:schemeClr val="accent6">
                    <a:lumMod val="50000"/>
                  </a:schemeClr>
                </a:solidFill>
              </a:rPr>
              <a:t>Umsatz</a:t>
            </a:r>
            <a:r>
              <a:rPr lang="de-DE" sz="2000" dirty="0">
                <a:solidFill>
                  <a:schemeClr val="accent5">
                    <a:lumMod val="50000"/>
                  </a:schemeClr>
                </a:solidFill>
              </a:rPr>
              <a:t> &gt; </a:t>
            </a:r>
            <a:r>
              <a:rPr lang="de-DE" sz="2000" dirty="0">
                <a:solidFill>
                  <a:srgbClr val="C00000"/>
                </a:solidFill>
              </a:rPr>
              <a:t>Kosten</a:t>
            </a: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19F5B523-35A2-CFB8-A4C1-FB075BCB1726}"/>
              </a:ext>
            </a:extLst>
          </p:cNvPr>
          <p:cNvSpPr txBox="1"/>
          <p:nvPr/>
        </p:nvSpPr>
        <p:spPr>
          <a:xfrm>
            <a:off x="8970559" y="5026456"/>
            <a:ext cx="2988000" cy="40011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50000"/>
              </a:schemeClr>
            </a:solidFill>
            <a:prstDash val="sysDash"/>
            <a:extLst>
              <a:ext uri="{C807C97D-BFC1-408E-A445-0C87EB9F89A2}">
                <ask:lineSketchStyleProps xmlns:ask="http://schemas.microsoft.com/office/drawing/2018/sketchyshapes" sd="2243423108">
                  <a:custGeom>
                    <a:avLst/>
                    <a:gdLst>
                      <a:gd name="connsiteX0" fmla="*/ 0 w 2988000"/>
                      <a:gd name="connsiteY0" fmla="*/ 0 h 612000"/>
                      <a:gd name="connsiteX1" fmla="*/ 2988000 w 2988000"/>
                      <a:gd name="connsiteY1" fmla="*/ 0 h 612000"/>
                      <a:gd name="connsiteX2" fmla="*/ 2988000 w 2988000"/>
                      <a:gd name="connsiteY2" fmla="*/ 612000 h 612000"/>
                      <a:gd name="connsiteX3" fmla="*/ 0 w 2988000"/>
                      <a:gd name="connsiteY3" fmla="*/ 612000 h 612000"/>
                      <a:gd name="connsiteX4" fmla="*/ 0 w 2988000"/>
                      <a:gd name="connsiteY4" fmla="*/ 0 h 612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988000" h="612000" fill="none" extrusionOk="0">
                        <a:moveTo>
                          <a:pt x="0" y="0"/>
                        </a:moveTo>
                        <a:cubicBezTo>
                          <a:pt x="324034" y="74729"/>
                          <a:pt x="1753646" y="-130991"/>
                          <a:pt x="2988000" y="0"/>
                        </a:cubicBezTo>
                        <a:cubicBezTo>
                          <a:pt x="3039994" y="241511"/>
                          <a:pt x="2943737" y="518953"/>
                          <a:pt x="2988000" y="612000"/>
                        </a:cubicBezTo>
                        <a:cubicBezTo>
                          <a:pt x="1673956" y="499105"/>
                          <a:pt x="975853" y="586644"/>
                          <a:pt x="0" y="612000"/>
                        </a:cubicBezTo>
                        <a:cubicBezTo>
                          <a:pt x="33090" y="370851"/>
                          <a:pt x="-1234" y="79203"/>
                          <a:pt x="0" y="0"/>
                        </a:cubicBezTo>
                        <a:close/>
                      </a:path>
                      <a:path w="2988000" h="612000" stroke="0" extrusionOk="0">
                        <a:moveTo>
                          <a:pt x="0" y="0"/>
                        </a:moveTo>
                        <a:cubicBezTo>
                          <a:pt x="1255333" y="124389"/>
                          <a:pt x="1888233" y="89468"/>
                          <a:pt x="2988000" y="0"/>
                        </a:cubicBezTo>
                        <a:cubicBezTo>
                          <a:pt x="3022363" y="101547"/>
                          <a:pt x="2992737" y="466912"/>
                          <a:pt x="2988000" y="612000"/>
                        </a:cubicBezTo>
                        <a:cubicBezTo>
                          <a:pt x="2614820" y="760319"/>
                          <a:pt x="459414" y="769574"/>
                          <a:pt x="0" y="612000"/>
                        </a:cubicBezTo>
                        <a:cubicBezTo>
                          <a:pt x="-14925" y="421443"/>
                          <a:pt x="-48974" y="74944"/>
                          <a:pt x="0" y="0"/>
                        </a:cubicBezTo>
                        <a:close/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</p:spPr>
        <p:txBody>
          <a:bodyPr wrap="square" anchor="ctr">
            <a:spAutoFit/>
          </a:bodyPr>
          <a:lstStyle/>
          <a:p>
            <a:pPr algn="ctr"/>
            <a:r>
              <a:rPr lang="de-DE" sz="2000" dirty="0">
                <a:solidFill>
                  <a:schemeClr val="accent3">
                    <a:lumMod val="50000"/>
                  </a:schemeClr>
                </a:solidFill>
              </a:rPr>
              <a:t>Verlust</a:t>
            </a:r>
            <a:r>
              <a:rPr lang="de-DE" sz="2000" dirty="0"/>
              <a:t>: </a:t>
            </a:r>
            <a:r>
              <a:rPr lang="de-DE" sz="2000" dirty="0">
                <a:solidFill>
                  <a:srgbClr val="C00000"/>
                </a:solidFill>
              </a:rPr>
              <a:t>Kosten</a:t>
            </a:r>
            <a:r>
              <a:rPr lang="de-DE" sz="2000" dirty="0">
                <a:solidFill>
                  <a:schemeClr val="accent3">
                    <a:lumMod val="50000"/>
                  </a:schemeClr>
                </a:solidFill>
              </a:rPr>
              <a:t> &gt; </a:t>
            </a:r>
            <a:r>
              <a:rPr lang="de-DE" sz="2000" dirty="0">
                <a:solidFill>
                  <a:schemeClr val="accent6">
                    <a:lumMod val="50000"/>
                  </a:schemeClr>
                </a:solidFill>
              </a:rPr>
              <a:t>Umsatz</a:t>
            </a:r>
          </a:p>
        </p:txBody>
      </p:sp>
      <p:sp>
        <p:nvSpPr>
          <p:cNvPr id="34" name="Zylinder 33">
            <a:extLst>
              <a:ext uri="{FF2B5EF4-FFF2-40B4-BE49-F238E27FC236}">
                <a16:creationId xmlns:a16="http://schemas.microsoft.com/office/drawing/2014/main" id="{8D1CBA14-CF70-72BD-647B-DE0B7E3BC4DF}"/>
              </a:ext>
            </a:extLst>
          </p:cNvPr>
          <p:cNvSpPr/>
          <p:nvPr/>
        </p:nvSpPr>
        <p:spPr>
          <a:xfrm>
            <a:off x="1735060" y="3157557"/>
            <a:ext cx="1188000" cy="1626108"/>
          </a:xfrm>
          <a:prstGeom prst="can">
            <a:avLst/>
          </a:prstGeom>
          <a:solidFill>
            <a:schemeClr val="accent6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000" dirty="0"/>
              <a:t>€ 0,35</a:t>
            </a:r>
            <a:endParaRPr lang="de-DE" sz="2000" b="1" dirty="0"/>
          </a:p>
        </p:txBody>
      </p:sp>
      <p:sp>
        <p:nvSpPr>
          <p:cNvPr id="37" name="Zylinder 36">
            <a:extLst>
              <a:ext uri="{FF2B5EF4-FFF2-40B4-BE49-F238E27FC236}">
                <a16:creationId xmlns:a16="http://schemas.microsoft.com/office/drawing/2014/main" id="{C0EB8B5C-C52C-4B49-C0D6-CB7005E2AA14}"/>
              </a:ext>
            </a:extLst>
          </p:cNvPr>
          <p:cNvSpPr/>
          <p:nvPr/>
        </p:nvSpPr>
        <p:spPr>
          <a:xfrm>
            <a:off x="480601" y="3501610"/>
            <a:ext cx="1188000" cy="1282055"/>
          </a:xfrm>
          <a:prstGeom prst="can">
            <a:avLst/>
          </a:prstGeom>
          <a:solidFill>
            <a:srgbClr val="E68A8A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000" dirty="0"/>
              <a:t>€ 0,30</a:t>
            </a:r>
            <a:endParaRPr lang="de-DE" sz="1600" dirty="0"/>
          </a:p>
        </p:txBody>
      </p:sp>
      <p:sp>
        <p:nvSpPr>
          <p:cNvPr id="40" name="Zylinder 39">
            <a:extLst>
              <a:ext uri="{FF2B5EF4-FFF2-40B4-BE49-F238E27FC236}">
                <a16:creationId xmlns:a16="http://schemas.microsoft.com/office/drawing/2014/main" id="{0CC7F21E-97AB-B164-3462-C03B3DA65C80}"/>
              </a:ext>
            </a:extLst>
          </p:cNvPr>
          <p:cNvSpPr/>
          <p:nvPr/>
        </p:nvSpPr>
        <p:spPr>
          <a:xfrm>
            <a:off x="480601" y="3157557"/>
            <a:ext cx="1188000" cy="472388"/>
          </a:xfrm>
          <a:prstGeom prst="can">
            <a:avLst/>
          </a:prstGeom>
          <a:solidFill>
            <a:schemeClr val="accent5"/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€ 0,05</a:t>
            </a:r>
          </a:p>
        </p:txBody>
      </p:sp>
      <p:sp>
        <p:nvSpPr>
          <p:cNvPr id="3" name="Zylinder 2">
            <a:extLst>
              <a:ext uri="{FF2B5EF4-FFF2-40B4-BE49-F238E27FC236}">
                <a16:creationId xmlns:a16="http://schemas.microsoft.com/office/drawing/2014/main" id="{07423B42-1FE0-A25E-48A4-57453C16EB83}"/>
              </a:ext>
            </a:extLst>
          </p:cNvPr>
          <p:cNvSpPr/>
          <p:nvPr/>
        </p:nvSpPr>
        <p:spPr>
          <a:xfrm>
            <a:off x="10521783" y="3157557"/>
            <a:ext cx="1188000" cy="1626108"/>
          </a:xfrm>
          <a:prstGeom prst="can">
            <a:avLst/>
          </a:prstGeom>
          <a:solidFill>
            <a:schemeClr val="accent6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000" dirty="0"/>
              <a:t>€ 0,35</a:t>
            </a:r>
            <a:endParaRPr lang="de-DE" sz="2000" b="1" dirty="0"/>
          </a:p>
        </p:txBody>
      </p:sp>
      <p:sp>
        <p:nvSpPr>
          <p:cNvPr id="5" name="Zylinder 4">
            <a:extLst>
              <a:ext uri="{FF2B5EF4-FFF2-40B4-BE49-F238E27FC236}">
                <a16:creationId xmlns:a16="http://schemas.microsoft.com/office/drawing/2014/main" id="{FAC9B339-B60B-7136-A014-55A6614E46C0}"/>
              </a:ext>
            </a:extLst>
          </p:cNvPr>
          <p:cNvSpPr/>
          <p:nvPr/>
        </p:nvSpPr>
        <p:spPr>
          <a:xfrm>
            <a:off x="9267324" y="2629840"/>
            <a:ext cx="1188000" cy="2154575"/>
          </a:xfrm>
          <a:prstGeom prst="can">
            <a:avLst/>
          </a:prstGeom>
          <a:solidFill>
            <a:srgbClr val="E68A8A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400" dirty="0"/>
              <a:t>€ 0,45</a:t>
            </a:r>
            <a:endParaRPr lang="de-DE" dirty="0"/>
          </a:p>
        </p:txBody>
      </p:sp>
      <p:sp>
        <p:nvSpPr>
          <p:cNvPr id="31" name="Zylinder 30">
            <a:extLst>
              <a:ext uri="{FF2B5EF4-FFF2-40B4-BE49-F238E27FC236}">
                <a16:creationId xmlns:a16="http://schemas.microsoft.com/office/drawing/2014/main" id="{237AEF83-6DB7-FB7A-CF3A-3D12E69969E2}"/>
              </a:ext>
            </a:extLst>
          </p:cNvPr>
          <p:cNvSpPr/>
          <p:nvPr/>
        </p:nvSpPr>
        <p:spPr>
          <a:xfrm>
            <a:off x="10521783" y="2629839"/>
            <a:ext cx="1188000" cy="586957"/>
          </a:xfrm>
          <a:prstGeom prst="can">
            <a:avLst/>
          </a:prstGeom>
          <a:solidFill>
            <a:schemeClr val="accent3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€ 0,10</a:t>
            </a:r>
          </a:p>
        </p:txBody>
      </p:sp>
      <p:sp>
        <p:nvSpPr>
          <p:cNvPr id="6" name="Rechteck 5">
            <a:extLst>
              <a:ext uri="{FF2B5EF4-FFF2-40B4-BE49-F238E27FC236}">
                <a16:creationId xmlns:a16="http://schemas.microsoft.com/office/drawing/2014/main" id="{78386A0C-0C0A-6DC8-BE96-A9D9576C05B7}"/>
              </a:ext>
            </a:extLst>
          </p:cNvPr>
          <p:cNvSpPr/>
          <p:nvPr/>
        </p:nvSpPr>
        <p:spPr>
          <a:xfrm>
            <a:off x="3293844" y="3776936"/>
            <a:ext cx="5894512" cy="986246"/>
          </a:xfrm>
          <a:prstGeom prst="rect">
            <a:avLst/>
          </a:prstGeom>
          <a:noFill/>
          <a:ln>
            <a:noFill/>
            <a:prstDash val="sysDash"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dirty="0">
                <a:solidFill>
                  <a:schemeClr val="tx1"/>
                </a:solidFill>
              </a:rPr>
              <a:t>Durch den Verkauf einer Semmel entsteht im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de-DE" b="1" dirty="0">
                <a:solidFill>
                  <a:schemeClr val="accent6"/>
                </a:solidFill>
              </a:rPr>
              <a:t>1. Jahr ein Gewinn von 5 Cent pro Stück </a:t>
            </a:r>
            <a:r>
              <a:rPr lang="de-DE" dirty="0">
                <a:solidFill>
                  <a:schemeClr val="tx1"/>
                </a:solidFill>
              </a:rPr>
              <a:t>und im</a:t>
            </a:r>
          </a:p>
        </p:txBody>
      </p:sp>
      <p:sp>
        <p:nvSpPr>
          <p:cNvPr id="7" name="Rechteck 6">
            <a:extLst>
              <a:ext uri="{FF2B5EF4-FFF2-40B4-BE49-F238E27FC236}">
                <a16:creationId xmlns:a16="http://schemas.microsoft.com/office/drawing/2014/main" id="{7EC19A41-6A5A-9759-4CC4-EB6522C06570}"/>
              </a:ext>
            </a:extLst>
          </p:cNvPr>
          <p:cNvSpPr/>
          <p:nvPr/>
        </p:nvSpPr>
        <p:spPr>
          <a:xfrm>
            <a:off x="469709" y="1914196"/>
            <a:ext cx="2530702" cy="504000"/>
          </a:xfrm>
          <a:custGeom>
            <a:avLst/>
            <a:gdLst>
              <a:gd name="connsiteX0" fmla="*/ 0 w 2530702"/>
              <a:gd name="connsiteY0" fmla="*/ 0 h 504000"/>
              <a:gd name="connsiteX1" fmla="*/ 2530702 w 2530702"/>
              <a:gd name="connsiteY1" fmla="*/ 0 h 504000"/>
              <a:gd name="connsiteX2" fmla="*/ 2530702 w 2530702"/>
              <a:gd name="connsiteY2" fmla="*/ 504000 h 504000"/>
              <a:gd name="connsiteX3" fmla="*/ 0 w 2530702"/>
              <a:gd name="connsiteY3" fmla="*/ 504000 h 504000"/>
              <a:gd name="connsiteX4" fmla="*/ 0 w 2530702"/>
              <a:gd name="connsiteY4" fmla="*/ 0 h 504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30702" h="504000" fill="none" extrusionOk="0">
                <a:moveTo>
                  <a:pt x="0" y="0"/>
                </a:moveTo>
                <a:cubicBezTo>
                  <a:pt x="787968" y="-30678"/>
                  <a:pt x="1661809" y="-84618"/>
                  <a:pt x="2530702" y="0"/>
                </a:cubicBezTo>
                <a:cubicBezTo>
                  <a:pt x="2515479" y="69122"/>
                  <a:pt x="2567935" y="420647"/>
                  <a:pt x="2530702" y="504000"/>
                </a:cubicBezTo>
                <a:cubicBezTo>
                  <a:pt x="1459874" y="579408"/>
                  <a:pt x="601975" y="466131"/>
                  <a:pt x="0" y="504000"/>
                </a:cubicBezTo>
                <a:cubicBezTo>
                  <a:pt x="9683" y="315557"/>
                  <a:pt x="11078" y="172140"/>
                  <a:pt x="0" y="0"/>
                </a:cubicBezTo>
                <a:close/>
              </a:path>
              <a:path w="2530702" h="504000" stroke="0" extrusionOk="0">
                <a:moveTo>
                  <a:pt x="0" y="0"/>
                </a:moveTo>
                <a:cubicBezTo>
                  <a:pt x="1083027" y="-14207"/>
                  <a:pt x="1634911" y="-26419"/>
                  <a:pt x="2530702" y="0"/>
                </a:cubicBezTo>
                <a:cubicBezTo>
                  <a:pt x="2503957" y="168564"/>
                  <a:pt x="2548905" y="272913"/>
                  <a:pt x="2530702" y="504000"/>
                </a:cubicBezTo>
                <a:cubicBezTo>
                  <a:pt x="1451999" y="478729"/>
                  <a:pt x="373771" y="501283"/>
                  <a:pt x="0" y="504000"/>
                </a:cubicBezTo>
                <a:cubicBezTo>
                  <a:pt x="-24358" y="412253"/>
                  <a:pt x="-45216" y="171569"/>
                  <a:pt x="0" y="0"/>
                </a:cubicBezTo>
                <a:close/>
              </a:path>
            </a:pathLst>
          </a:cu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50000"/>
              </a:schemeClr>
            </a:solidFill>
            <a:prstDash val="solid"/>
            <a:extLst>
              <a:ext uri="{C807C97D-BFC1-408E-A445-0C87EB9F89A2}">
                <ask:lineSketchStyleProps xmlns:ask="http://schemas.microsoft.com/office/drawing/2018/sketchyshapes" sd="2807658979">
                  <a:prstGeom prst="rect">
                    <a:avLst/>
                  </a:prstGeom>
                  <ask:type>
                    <ask:lineSketchCurved/>
                  </ask:type>
                </ask:lineSketchStyleProps>
              </a:ext>
            </a:extLst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>
                <a:solidFill>
                  <a:schemeClr val="accent6">
                    <a:lumMod val="50000"/>
                  </a:schemeClr>
                </a:solidFill>
              </a:rPr>
              <a:t>1. JAHR</a:t>
            </a:r>
            <a:endParaRPr lang="de-AT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0" name="Rechteck 9">
            <a:extLst>
              <a:ext uri="{FF2B5EF4-FFF2-40B4-BE49-F238E27FC236}">
                <a16:creationId xmlns:a16="http://schemas.microsoft.com/office/drawing/2014/main" id="{6D60614C-FF6C-DC2E-24DC-02D0509BAE1F}"/>
              </a:ext>
            </a:extLst>
          </p:cNvPr>
          <p:cNvSpPr/>
          <p:nvPr/>
        </p:nvSpPr>
        <p:spPr>
          <a:xfrm>
            <a:off x="9256432" y="1908263"/>
            <a:ext cx="2530702" cy="504000"/>
          </a:xfrm>
          <a:custGeom>
            <a:avLst/>
            <a:gdLst>
              <a:gd name="connsiteX0" fmla="*/ 0 w 2530702"/>
              <a:gd name="connsiteY0" fmla="*/ 0 h 504000"/>
              <a:gd name="connsiteX1" fmla="*/ 2530702 w 2530702"/>
              <a:gd name="connsiteY1" fmla="*/ 0 h 504000"/>
              <a:gd name="connsiteX2" fmla="*/ 2530702 w 2530702"/>
              <a:gd name="connsiteY2" fmla="*/ 504000 h 504000"/>
              <a:gd name="connsiteX3" fmla="*/ 0 w 2530702"/>
              <a:gd name="connsiteY3" fmla="*/ 504000 h 504000"/>
              <a:gd name="connsiteX4" fmla="*/ 0 w 2530702"/>
              <a:gd name="connsiteY4" fmla="*/ 0 h 504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30702" h="504000" fill="none" extrusionOk="0">
                <a:moveTo>
                  <a:pt x="0" y="0"/>
                </a:moveTo>
                <a:cubicBezTo>
                  <a:pt x="854618" y="-22424"/>
                  <a:pt x="1664706" y="85690"/>
                  <a:pt x="2530702" y="0"/>
                </a:cubicBezTo>
                <a:cubicBezTo>
                  <a:pt x="2527932" y="205220"/>
                  <a:pt x="2554570" y="315389"/>
                  <a:pt x="2530702" y="504000"/>
                </a:cubicBezTo>
                <a:cubicBezTo>
                  <a:pt x="1423319" y="353839"/>
                  <a:pt x="954316" y="488153"/>
                  <a:pt x="0" y="504000"/>
                </a:cubicBezTo>
                <a:cubicBezTo>
                  <a:pt x="9886" y="430532"/>
                  <a:pt x="-22576" y="180809"/>
                  <a:pt x="0" y="0"/>
                </a:cubicBezTo>
                <a:close/>
              </a:path>
              <a:path w="2530702" h="504000" stroke="0" extrusionOk="0">
                <a:moveTo>
                  <a:pt x="0" y="0"/>
                </a:moveTo>
                <a:cubicBezTo>
                  <a:pt x="434560" y="-64137"/>
                  <a:pt x="1322425" y="47288"/>
                  <a:pt x="2530702" y="0"/>
                </a:cubicBezTo>
                <a:cubicBezTo>
                  <a:pt x="2552841" y="192166"/>
                  <a:pt x="2499461" y="387319"/>
                  <a:pt x="2530702" y="504000"/>
                </a:cubicBezTo>
                <a:cubicBezTo>
                  <a:pt x="2142467" y="635348"/>
                  <a:pt x="491873" y="394215"/>
                  <a:pt x="0" y="504000"/>
                </a:cubicBezTo>
                <a:cubicBezTo>
                  <a:pt x="-40814" y="318570"/>
                  <a:pt x="-42882" y="142258"/>
                  <a:pt x="0" y="0"/>
                </a:cubicBezTo>
                <a:close/>
              </a:path>
            </a:pathLst>
          </a:cu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50000"/>
              </a:schemeClr>
            </a:solidFill>
            <a:prstDash val="solid"/>
            <a:extLst>
              <a:ext uri="{C807C97D-BFC1-408E-A445-0C87EB9F89A2}">
                <ask:lineSketchStyleProps xmlns:ask="http://schemas.microsoft.com/office/drawing/2018/sketchyshapes" sd="2002067786">
                  <a:prstGeom prst="rect">
                    <a:avLst/>
                  </a:prstGeom>
                  <ask:type>
                    <ask:lineSketchCurved/>
                  </ask:type>
                </ask:lineSketchStyleProps>
              </a:ext>
            </a:extLst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>
                <a:solidFill>
                  <a:schemeClr val="accent6">
                    <a:lumMod val="50000"/>
                  </a:schemeClr>
                </a:solidFill>
              </a:rPr>
              <a:t>2. JAHR</a:t>
            </a:r>
            <a:endParaRPr lang="de-AT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C1A8382E-54E7-E934-05B5-AD281954D2E6}"/>
              </a:ext>
            </a:extLst>
          </p:cNvPr>
          <p:cNvSpPr txBox="1"/>
          <p:nvPr/>
        </p:nvSpPr>
        <p:spPr>
          <a:xfrm>
            <a:off x="3293844" y="342900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de-DE" dirty="0">
                <a:solidFill>
                  <a:srgbClr val="C00000"/>
                </a:solidFill>
              </a:rPr>
              <a:t>2. Jahr Kosten von 45 Cent pro Stück an.</a:t>
            </a:r>
          </a:p>
        </p:txBody>
      </p:sp>
      <p:sp>
        <p:nvSpPr>
          <p:cNvPr id="13" name="Rechteck 12">
            <a:extLst>
              <a:ext uri="{FF2B5EF4-FFF2-40B4-BE49-F238E27FC236}">
                <a16:creationId xmlns:a16="http://schemas.microsoft.com/office/drawing/2014/main" id="{7AC05DF2-C610-10CC-7AB9-C9C43450FC2A}"/>
              </a:ext>
            </a:extLst>
          </p:cNvPr>
          <p:cNvSpPr/>
          <p:nvPr/>
        </p:nvSpPr>
        <p:spPr>
          <a:xfrm>
            <a:off x="3293844" y="4424156"/>
            <a:ext cx="5894512" cy="555586"/>
          </a:xfrm>
          <a:prstGeom prst="rect">
            <a:avLst/>
          </a:prstGeom>
          <a:noFill/>
          <a:ln>
            <a:noFill/>
            <a:prstDash val="sysDash"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de-DE" b="1" dirty="0">
                <a:solidFill>
                  <a:schemeClr val="bg1">
                    <a:lumMod val="50000"/>
                  </a:schemeClr>
                </a:solidFill>
              </a:rPr>
              <a:t>2. Jahr ein Verlust von 10 Cent pro Stück.</a:t>
            </a:r>
          </a:p>
        </p:txBody>
      </p:sp>
      <p:pic>
        <p:nvPicPr>
          <p:cNvPr id="16" name="Grafik 15" descr="Lichter an Silhouette">
            <a:extLst>
              <a:ext uri="{FF2B5EF4-FFF2-40B4-BE49-F238E27FC236}">
                <a16:creationId xmlns:a16="http://schemas.microsoft.com/office/drawing/2014/main" id="{90454FD7-4CA6-9561-0227-E2F7360009E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60908" y="5569486"/>
            <a:ext cx="754583" cy="754583"/>
          </a:xfrm>
          <a:prstGeom prst="rect">
            <a:avLst/>
          </a:prstGeom>
        </p:spPr>
      </p:pic>
      <p:sp>
        <p:nvSpPr>
          <p:cNvPr id="18" name="Textfeld 17">
            <a:extLst>
              <a:ext uri="{FF2B5EF4-FFF2-40B4-BE49-F238E27FC236}">
                <a16:creationId xmlns:a16="http://schemas.microsoft.com/office/drawing/2014/main" id="{AF10D11A-FAB1-7073-8399-2B5BE3C1CF23}"/>
              </a:ext>
            </a:extLst>
          </p:cNvPr>
          <p:cNvSpPr txBox="1"/>
          <p:nvPr/>
        </p:nvSpPr>
        <p:spPr>
          <a:xfrm>
            <a:off x="1276768" y="5807631"/>
            <a:ext cx="10433015" cy="369332"/>
          </a:xfrm>
          <a:custGeom>
            <a:avLst/>
            <a:gdLst>
              <a:gd name="connsiteX0" fmla="*/ 0 w 10433015"/>
              <a:gd name="connsiteY0" fmla="*/ 0 h 369332"/>
              <a:gd name="connsiteX1" fmla="*/ 788272 w 10433015"/>
              <a:gd name="connsiteY1" fmla="*/ 0 h 369332"/>
              <a:gd name="connsiteX2" fmla="*/ 1367884 w 10433015"/>
              <a:gd name="connsiteY2" fmla="*/ 0 h 369332"/>
              <a:gd name="connsiteX3" fmla="*/ 1738836 w 10433015"/>
              <a:gd name="connsiteY3" fmla="*/ 0 h 369332"/>
              <a:gd name="connsiteX4" fmla="*/ 2318448 w 10433015"/>
              <a:gd name="connsiteY4" fmla="*/ 0 h 369332"/>
              <a:gd name="connsiteX5" fmla="*/ 3106720 w 10433015"/>
              <a:gd name="connsiteY5" fmla="*/ 0 h 369332"/>
              <a:gd name="connsiteX6" fmla="*/ 3477672 w 10433015"/>
              <a:gd name="connsiteY6" fmla="*/ 0 h 369332"/>
              <a:gd name="connsiteX7" fmla="*/ 3744293 w 10433015"/>
              <a:gd name="connsiteY7" fmla="*/ 0 h 369332"/>
              <a:gd name="connsiteX8" fmla="*/ 4323905 w 10433015"/>
              <a:gd name="connsiteY8" fmla="*/ 0 h 369332"/>
              <a:gd name="connsiteX9" fmla="*/ 4903517 w 10433015"/>
              <a:gd name="connsiteY9" fmla="*/ 0 h 369332"/>
              <a:gd name="connsiteX10" fmla="*/ 5587459 w 10433015"/>
              <a:gd name="connsiteY10" fmla="*/ 0 h 369332"/>
              <a:gd name="connsiteX11" fmla="*/ 6062741 w 10433015"/>
              <a:gd name="connsiteY11" fmla="*/ 0 h 369332"/>
              <a:gd name="connsiteX12" fmla="*/ 6329362 w 10433015"/>
              <a:gd name="connsiteY12" fmla="*/ 0 h 369332"/>
              <a:gd name="connsiteX13" fmla="*/ 6700314 w 10433015"/>
              <a:gd name="connsiteY13" fmla="*/ 0 h 369332"/>
              <a:gd name="connsiteX14" fmla="*/ 7488586 w 10433015"/>
              <a:gd name="connsiteY14" fmla="*/ 0 h 369332"/>
              <a:gd name="connsiteX15" fmla="*/ 7859538 w 10433015"/>
              <a:gd name="connsiteY15" fmla="*/ 0 h 369332"/>
              <a:gd name="connsiteX16" fmla="*/ 8230490 w 10433015"/>
              <a:gd name="connsiteY16" fmla="*/ 0 h 369332"/>
              <a:gd name="connsiteX17" fmla="*/ 8601441 w 10433015"/>
              <a:gd name="connsiteY17" fmla="*/ 0 h 369332"/>
              <a:gd name="connsiteX18" fmla="*/ 9389714 w 10433015"/>
              <a:gd name="connsiteY18" fmla="*/ 0 h 369332"/>
              <a:gd name="connsiteX19" fmla="*/ 10433015 w 10433015"/>
              <a:gd name="connsiteY19" fmla="*/ 0 h 369332"/>
              <a:gd name="connsiteX20" fmla="*/ 10433015 w 10433015"/>
              <a:gd name="connsiteY20" fmla="*/ 369332 h 369332"/>
              <a:gd name="connsiteX21" fmla="*/ 9957733 w 10433015"/>
              <a:gd name="connsiteY21" fmla="*/ 369332 h 369332"/>
              <a:gd name="connsiteX22" fmla="*/ 9169461 w 10433015"/>
              <a:gd name="connsiteY22" fmla="*/ 369332 h 369332"/>
              <a:gd name="connsiteX23" fmla="*/ 8589849 w 10433015"/>
              <a:gd name="connsiteY23" fmla="*/ 369332 h 369332"/>
              <a:gd name="connsiteX24" fmla="*/ 8010237 w 10433015"/>
              <a:gd name="connsiteY24" fmla="*/ 369332 h 369332"/>
              <a:gd name="connsiteX25" fmla="*/ 7326295 w 10433015"/>
              <a:gd name="connsiteY25" fmla="*/ 369332 h 369332"/>
              <a:gd name="connsiteX26" fmla="*/ 6538023 w 10433015"/>
              <a:gd name="connsiteY26" fmla="*/ 369332 h 369332"/>
              <a:gd name="connsiteX27" fmla="*/ 6271401 w 10433015"/>
              <a:gd name="connsiteY27" fmla="*/ 369332 h 369332"/>
              <a:gd name="connsiteX28" fmla="*/ 6004780 w 10433015"/>
              <a:gd name="connsiteY28" fmla="*/ 369332 h 369332"/>
              <a:gd name="connsiteX29" fmla="*/ 5529498 w 10433015"/>
              <a:gd name="connsiteY29" fmla="*/ 369332 h 369332"/>
              <a:gd name="connsiteX30" fmla="*/ 4949886 w 10433015"/>
              <a:gd name="connsiteY30" fmla="*/ 369332 h 369332"/>
              <a:gd name="connsiteX31" fmla="*/ 4474604 w 10433015"/>
              <a:gd name="connsiteY31" fmla="*/ 369332 h 369332"/>
              <a:gd name="connsiteX32" fmla="*/ 3790662 w 10433015"/>
              <a:gd name="connsiteY32" fmla="*/ 369332 h 369332"/>
              <a:gd name="connsiteX33" fmla="*/ 3002390 w 10433015"/>
              <a:gd name="connsiteY33" fmla="*/ 369332 h 369332"/>
              <a:gd name="connsiteX34" fmla="*/ 2422778 w 10433015"/>
              <a:gd name="connsiteY34" fmla="*/ 369332 h 369332"/>
              <a:gd name="connsiteX35" fmla="*/ 1947496 w 10433015"/>
              <a:gd name="connsiteY35" fmla="*/ 369332 h 369332"/>
              <a:gd name="connsiteX36" fmla="*/ 1159224 w 10433015"/>
              <a:gd name="connsiteY36" fmla="*/ 369332 h 369332"/>
              <a:gd name="connsiteX37" fmla="*/ 0 w 10433015"/>
              <a:gd name="connsiteY37" fmla="*/ 369332 h 369332"/>
              <a:gd name="connsiteX38" fmla="*/ 0 w 10433015"/>
              <a:gd name="connsiteY38" fmla="*/ 0 h 3693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</a:cxnLst>
            <a:rect l="l" t="t" r="r" b="b"/>
            <a:pathLst>
              <a:path w="10433015" h="369332" extrusionOk="0">
                <a:moveTo>
                  <a:pt x="0" y="0"/>
                </a:moveTo>
                <a:cubicBezTo>
                  <a:pt x="213846" y="-80492"/>
                  <a:pt x="575454" y="38179"/>
                  <a:pt x="788272" y="0"/>
                </a:cubicBezTo>
                <a:cubicBezTo>
                  <a:pt x="1001090" y="-38179"/>
                  <a:pt x="1236066" y="5158"/>
                  <a:pt x="1367884" y="0"/>
                </a:cubicBezTo>
                <a:cubicBezTo>
                  <a:pt x="1499702" y="-5158"/>
                  <a:pt x="1560947" y="28214"/>
                  <a:pt x="1738836" y="0"/>
                </a:cubicBezTo>
                <a:cubicBezTo>
                  <a:pt x="1916725" y="-28214"/>
                  <a:pt x="2086979" y="54828"/>
                  <a:pt x="2318448" y="0"/>
                </a:cubicBezTo>
                <a:cubicBezTo>
                  <a:pt x="2549917" y="-54828"/>
                  <a:pt x="2914489" y="32155"/>
                  <a:pt x="3106720" y="0"/>
                </a:cubicBezTo>
                <a:cubicBezTo>
                  <a:pt x="3298951" y="-32155"/>
                  <a:pt x="3380483" y="10845"/>
                  <a:pt x="3477672" y="0"/>
                </a:cubicBezTo>
                <a:cubicBezTo>
                  <a:pt x="3574861" y="-10845"/>
                  <a:pt x="3615761" y="2868"/>
                  <a:pt x="3744293" y="0"/>
                </a:cubicBezTo>
                <a:cubicBezTo>
                  <a:pt x="3872825" y="-2868"/>
                  <a:pt x="4199068" y="47185"/>
                  <a:pt x="4323905" y="0"/>
                </a:cubicBezTo>
                <a:cubicBezTo>
                  <a:pt x="4448742" y="-47185"/>
                  <a:pt x="4776397" y="34348"/>
                  <a:pt x="4903517" y="0"/>
                </a:cubicBezTo>
                <a:cubicBezTo>
                  <a:pt x="5030637" y="-34348"/>
                  <a:pt x="5343160" y="50676"/>
                  <a:pt x="5587459" y="0"/>
                </a:cubicBezTo>
                <a:cubicBezTo>
                  <a:pt x="5831758" y="-50676"/>
                  <a:pt x="5829028" y="45505"/>
                  <a:pt x="6062741" y="0"/>
                </a:cubicBezTo>
                <a:cubicBezTo>
                  <a:pt x="6296454" y="-45505"/>
                  <a:pt x="6264941" y="10851"/>
                  <a:pt x="6329362" y="0"/>
                </a:cubicBezTo>
                <a:cubicBezTo>
                  <a:pt x="6393783" y="-10851"/>
                  <a:pt x="6621759" y="29641"/>
                  <a:pt x="6700314" y="0"/>
                </a:cubicBezTo>
                <a:cubicBezTo>
                  <a:pt x="6778869" y="-29641"/>
                  <a:pt x="7288331" y="77777"/>
                  <a:pt x="7488586" y="0"/>
                </a:cubicBezTo>
                <a:cubicBezTo>
                  <a:pt x="7688841" y="-77777"/>
                  <a:pt x="7688006" y="25588"/>
                  <a:pt x="7859538" y="0"/>
                </a:cubicBezTo>
                <a:cubicBezTo>
                  <a:pt x="8031070" y="-25588"/>
                  <a:pt x="8135940" y="18975"/>
                  <a:pt x="8230490" y="0"/>
                </a:cubicBezTo>
                <a:cubicBezTo>
                  <a:pt x="8325040" y="-18975"/>
                  <a:pt x="8483212" y="26637"/>
                  <a:pt x="8601441" y="0"/>
                </a:cubicBezTo>
                <a:cubicBezTo>
                  <a:pt x="8719670" y="-26637"/>
                  <a:pt x="9175741" y="86060"/>
                  <a:pt x="9389714" y="0"/>
                </a:cubicBezTo>
                <a:cubicBezTo>
                  <a:pt x="9603687" y="-86060"/>
                  <a:pt x="10150617" y="30158"/>
                  <a:pt x="10433015" y="0"/>
                </a:cubicBezTo>
                <a:cubicBezTo>
                  <a:pt x="10438930" y="153776"/>
                  <a:pt x="10404094" y="206871"/>
                  <a:pt x="10433015" y="369332"/>
                </a:cubicBezTo>
                <a:cubicBezTo>
                  <a:pt x="10286741" y="421202"/>
                  <a:pt x="10073779" y="365596"/>
                  <a:pt x="9957733" y="369332"/>
                </a:cubicBezTo>
                <a:cubicBezTo>
                  <a:pt x="9841687" y="373068"/>
                  <a:pt x="9361197" y="342600"/>
                  <a:pt x="9169461" y="369332"/>
                </a:cubicBezTo>
                <a:cubicBezTo>
                  <a:pt x="8977725" y="396064"/>
                  <a:pt x="8779657" y="338240"/>
                  <a:pt x="8589849" y="369332"/>
                </a:cubicBezTo>
                <a:cubicBezTo>
                  <a:pt x="8400041" y="400424"/>
                  <a:pt x="8295566" y="327135"/>
                  <a:pt x="8010237" y="369332"/>
                </a:cubicBezTo>
                <a:cubicBezTo>
                  <a:pt x="7724908" y="411529"/>
                  <a:pt x="7593453" y="293660"/>
                  <a:pt x="7326295" y="369332"/>
                </a:cubicBezTo>
                <a:cubicBezTo>
                  <a:pt x="7059137" y="445004"/>
                  <a:pt x="6771164" y="321050"/>
                  <a:pt x="6538023" y="369332"/>
                </a:cubicBezTo>
                <a:cubicBezTo>
                  <a:pt x="6304882" y="417614"/>
                  <a:pt x="6342327" y="341761"/>
                  <a:pt x="6271401" y="369332"/>
                </a:cubicBezTo>
                <a:cubicBezTo>
                  <a:pt x="6200475" y="396903"/>
                  <a:pt x="6077356" y="364441"/>
                  <a:pt x="6004780" y="369332"/>
                </a:cubicBezTo>
                <a:cubicBezTo>
                  <a:pt x="5932204" y="374223"/>
                  <a:pt x="5685359" y="326027"/>
                  <a:pt x="5529498" y="369332"/>
                </a:cubicBezTo>
                <a:cubicBezTo>
                  <a:pt x="5373637" y="412637"/>
                  <a:pt x="5145781" y="366004"/>
                  <a:pt x="4949886" y="369332"/>
                </a:cubicBezTo>
                <a:cubicBezTo>
                  <a:pt x="4753991" y="372660"/>
                  <a:pt x="4574342" y="342240"/>
                  <a:pt x="4474604" y="369332"/>
                </a:cubicBezTo>
                <a:cubicBezTo>
                  <a:pt x="4374866" y="396424"/>
                  <a:pt x="4052881" y="292349"/>
                  <a:pt x="3790662" y="369332"/>
                </a:cubicBezTo>
                <a:cubicBezTo>
                  <a:pt x="3528443" y="446315"/>
                  <a:pt x="3161036" y="345084"/>
                  <a:pt x="3002390" y="369332"/>
                </a:cubicBezTo>
                <a:cubicBezTo>
                  <a:pt x="2843744" y="393580"/>
                  <a:pt x="2558575" y="300163"/>
                  <a:pt x="2422778" y="369332"/>
                </a:cubicBezTo>
                <a:cubicBezTo>
                  <a:pt x="2286981" y="438501"/>
                  <a:pt x="2105814" y="333483"/>
                  <a:pt x="1947496" y="369332"/>
                </a:cubicBezTo>
                <a:cubicBezTo>
                  <a:pt x="1789178" y="405181"/>
                  <a:pt x="1402176" y="327348"/>
                  <a:pt x="1159224" y="369332"/>
                </a:cubicBezTo>
                <a:cubicBezTo>
                  <a:pt x="916272" y="411316"/>
                  <a:pt x="579359" y="234129"/>
                  <a:pt x="0" y="369332"/>
                </a:cubicBezTo>
                <a:cubicBezTo>
                  <a:pt x="-40680" y="191464"/>
                  <a:pt x="15230" y="92653"/>
                  <a:pt x="0" y="0"/>
                </a:cubicBezTo>
                <a:close/>
              </a:path>
            </a:pathLst>
          </a:custGeom>
          <a:noFill/>
          <a:ln w="28575">
            <a:solidFill>
              <a:schemeClr val="accent4"/>
            </a:solidFill>
            <a:extLst>
              <a:ext uri="{C807C97D-BFC1-408E-A445-0C87EB9F89A2}">
                <ask:lineSketchStyleProps xmlns:ask="http://schemas.microsoft.com/office/drawing/2018/sketchyshapes" sd="981765707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txBody>
          <a:bodyPr wrap="square" anchor="ctr">
            <a:spAutoFit/>
          </a:bodyPr>
          <a:lstStyle/>
          <a:p>
            <a:r>
              <a:rPr lang="de-DE" i="1" dirty="0"/>
              <a:t>Sowohl der </a:t>
            </a:r>
            <a:r>
              <a:rPr lang="de-DE" b="1" i="1" dirty="0">
                <a:solidFill>
                  <a:schemeClr val="accent6">
                    <a:lumMod val="50000"/>
                  </a:schemeClr>
                </a:solidFill>
              </a:rPr>
              <a:t>Umsatz</a:t>
            </a:r>
            <a:r>
              <a:rPr lang="de-DE" i="1" dirty="0"/>
              <a:t> als auch die </a:t>
            </a:r>
            <a:r>
              <a:rPr lang="de-DE" b="1" i="1" dirty="0">
                <a:solidFill>
                  <a:srgbClr val="C00000"/>
                </a:solidFill>
              </a:rPr>
              <a:t>Höhe der Kosten </a:t>
            </a:r>
            <a:r>
              <a:rPr lang="de-DE" i="1" dirty="0"/>
              <a:t>beeinflussen den wirtschaftlichen Erfolg des Unternehmens!</a:t>
            </a:r>
          </a:p>
        </p:txBody>
      </p:sp>
      <p:pic>
        <p:nvPicPr>
          <p:cNvPr id="19" name="Picture 2" descr="Semmel, Sternsemmel, Kaisersemmel">
            <a:extLst>
              <a:ext uri="{FF2B5EF4-FFF2-40B4-BE49-F238E27FC236}">
                <a16:creationId xmlns:a16="http://schemas.microsoft.com/office/drawing/2014/main" id="{6821928D-94E3-B974-681C-050372A08D3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55694" y="1612508"/>
            <a:ext cx="1000183" cy="6923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2" descr="Semmel, Sternsemmel, Kaisersemmel">
            <a:extLst>
              <a:ext uri="{FF2B5EF4-FFF2-40B4-BE49-F238E27FC236}">
                <a16:creationId xmlns:a16="http://schemas.microsoft.com/office/drawing/2014/main" id="{069398A7-AB19-791F-718E-1C8495FE16D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9268" y="1582872"/>
            <a:ext cx="1000183" cy="6923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2400231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3" grpId="0"/>
      <p:bldP spid="8" grpId="0" animBg="1"/>
      <p:bldP spid="9" grpId="0" animBg="1"/>
      <p:bldP spid="34" grpId="0" animBg="1"/>
      <p:bldP spid="37" grpId="0" animBg="1"/>
      <p:bldP spid="40" grpId="0" animBg="1"/>
      <p:bldP spid="3" grpId="0" animBg="1"/>
      <p:bldP spid="5" grpId="0" animBg="1"/>
      <p:bldP spid="31" grpId="0" animBg="1"/>
      <p:bldP spid="6" grpId="0"/>
      <p:bldP spid="7" grpId="0" animBg="1"/>
      <p:bldP spid="10" grpId="0" animBg="1"/>
      <p:bldP spid="12" grpId="0"/>
      <p:bldP spid="13" grpId="0"/>
      <p:bldP spid="1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51D5FA0-890A-08A1-CCB0-FBC86054C9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tabLst>
                <a:tab pos="3238500" algn="l"/>
              </a:tabLst>
            </a:pPr>
            <a:r>
              <a:rPr lang="de-DE" dirty="0"/>
              <a:t>Gewinn &amp; Verlust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F5D7EB44-A414-94C0-3E5D-028F703857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23FFEC-42AF-4C5F-8FEB-D69D9B6A7C04}" type="slidenum">
              <a:rPr lang="de-AT" smtClean="0"/>
              <a:t>8</a:t>
            </a:fld>
            <a:endParaRPr lang="de-AT"/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10EF92F9-29DB-676D-AFAE-9BB70E5E9374}"/>
              </a:ext>
            </a:extLst>
          </p:cNvPr>
          <p:cNvSpPr txBox="1"/>
          <p:nvPr/>
        </p:nvSpPr>
        <p:spPr>
          <a:xfrm>
            <a:off x="870408" y="1791255"/>
            <a:ext cx="5040000" cy="461665"/>
          </a:xfrm>
          <a:custGeom>
            <a:avLst/>
            <a:gdLst>
              <a:gd name="connsiteX0" fmla="*/ 0 w 5040000"/>
              <a:gd name="connsiteY0" fmla="*/ 0 h 461665"/>
              <a:gd name="connsiteX1" fmla="*/ 5040000 w 5040000"/>
              <a:gd name="connsiteY1" fmla="*/ 0 h 461665"/>
              <a:gd name="connsiteX2" fmla="*/ 5040000 w 5040000"/>
              <a:gd name="connsiteY2" fmla="*/ 461665 h 461665"/>
              <a:gd name="connsiteX3" fmla="*/ 0 w 5040000"/>
              <a:gd name="connsiteY3" fmla="*/ 461665 h 461665"/>
              <a:gd name="connsiteX4" fmla="*/ 0 w 5040000"/>
              <a:gd name="connsiteY4" fmla="*/ 0 h 4616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040000" h="461665" fill="none" extrusionOk="0">
                <a:moveTo>
                  <a:pt x="0" y="0"/>
                </a:moveTo>
                <a:cubicBezTo>
                  <a:pt x="2301445" y="74729"/>
                  <a:pt x="2521388" y="-130991"/>
                  <a:pt x="5040000" y="0"/>
                </a:cubicBezTo>
                <a:cubicBezTo>
                  <a:pt x="5049778" y="218146"/>
                  <a:pt x="5030871" y="251910"/>
                  <a:pt x="5040000" y="461665"/>
                </a:cubicBezTo>
                <a:cubicBezTo>
                  <a:pt x="4096683" y="348770"/>
                  <a:pt x="705205" y="436309"/>
                  <a:pt x="0" y="461665"/>
                </a:cubicBezTo>
                <a:cubicBezTo>
                  <a:pt x="-19853" y="355270"/>
                  <a:pt x="-28153" y="215591"/>
                  <a:pt x="0" y="0"/>
                </a:cubicBezTo>
                <a:close/>
              </a:path>
              <a:path w="5040000" h="461665" stroke="0" extrusionOk="0">
                <a:moveTo>
                  <a:pt x="0" y="0"/>
                </a:moveTo>
                <a:cubicBezTo>
                  <a:pt x="669068" y="124389"/>
                  <a:pt x="2699550" y="89468"/>
                  <a:pt x="5040000" y="0"/>
                </a:cubicBezTo>
                <a:cubicBezTo>
                  <a:pt x="5068639" y="222867"/>
                  <a:pt x="5027414" y="382041"/>
                  <a:pt x="5040000" y="461665"/>
                </a:cubicBezTo>
                <a:cubicBezTo>
                  <a:pt x="2530945" y="609984"/>
                  <a:pt x="2247829" y="619239"/>
                  <a:pt x="0" y="461665"/>
                </a:cubicBezTo>
                <a:cubicBezTo>
                  <a:pt x="-25301" y="298937"/>
                  <a:pt x="-33865" y="95054"/>
                  <a:pt x="0" y="0"/>
                </a:cubicBezTo>
                <a:close/>
              </a:path>
            </a:pathLst>
          </a:cu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50000"/>
              </a:schemeClr>
            </a:solidFill>
            <a:extLst>
              <a:ext uri="{C807C97D-BFC1-408E-A445-0C87EB9F89A2}">
                <ask:lineSketchStyleProps xmlns:ask="http://schemas.microsoft.com/office/drawing/2018/sketchyshapes" sd="2243423108">
                  <a:prstGeom prst="rect">
                    <a:avLst/>
                  </a:prstGeom>
                  <ask:type>
                    <ask:lineSketchCurved/>
                  </ask:type>
                </ask:lineSketchStyleProps>
              </a:ext>
            </a:extLst>
          </a:ln>
        </p:spPr>
        <p:txBody>
          <a:bodyPr wrap="square" anchor="ctr">
            <a:spAutoFit/>
          </a:bodyPr>
          <a:lstStyle/>
          <a:p>
            <a:pPr algn="ctr"/>
            <a:r>
              <a:rPr lang="de-DE" sz="2400" b="1" dirty="0">
                <a:solidFill>
                  <a:schemeClr val="accent5">
                    <a:lumMod val="50000"/>
                  </a:schemeClr>
                </a:solidFill>
              </a:rPr>
              <a:t>Gewinn</a:t>
            </a:r>
            <a:r>
              <a:rPr lang="de-DE" sz="2400" dirty="0"/>
              <a:t>: </a:t>
            </a:r>
            <a:r>
              <a:rPr lang="de-DE" sz="2400" b="1" dirty="0">
                <a:solidFill>
                  <a:schemeClr val="accent6">
                    <a:lumMod val="50000"/>
                  </a:schemeClr>
                </a:solidFill>
              </a:rPr>
              <a:t>Umsatz</a:t>
            </a:r>
            <a:r>
              <a:rPr lang="de-DE" sz="2400" b="1" dirty="0">
                <a:solidFill>
                  <a:schemeClr val="accent5">
                    <a:lumMod val="50000"/>
                  </a:schemeClr>
                </a:solidFill>
              </a:rPr>
              <a:t> &gt; </a:t>
            </a:r>
            <a:r>
              <a:rPr lang="de-DE" sz="2400" b="1" dirty="0">
                <a:solidFill>
                  <a:srgbClr val="C00000"/>
                </a:solidFill>
              </a:rPr>
              <a:t>Kosten</a:t>
            </a:r>
          </a:p>
        </p:txBody>
      </p:sp>
      <p:sp>
        <p:nvSpPr>
          <p:cNvPr id="22" name="Textfeld 21">
            <a:extLst>
              <a:ext uri="{FF2B5EF4-FFF2-40B4-BE49-F238E27FC236}">
                <a16:creationId xmlns:a16="http://schemas.microsoft.com/office/drawing/2014/main" id="{EDA4C02A-4817-F684-A219-6207FA43FA67}"/>
              </a:ext>
            </a:extLst>
          </p:cNvPr>
          <p:cNvSpPr txBox="1"/>
          <p:nvPr/>
        </p:nvSpPr>
        <p:spPr>
          <a:xfrm>
            <a:off x="6401108" y="1791255"/>
            <a:ext cx="4680000" cy="461665"/>
          </a:xfrm>
          <a:custGeom>
            <a:avLst/>
            <a:gdLst>
              <a:gd name="connsiteX0" fmla="*/ 0 w 4680000"/>
              <a:gd name="connsiteY0" fmla="*/ 0 h 461665"/>
              <a:gd name="connsiteX1" fmla="*/ 4680000 w 4680000"/>
              <a:gd name="connsiteY1" fmla="*/ 0 h 461665"/>
              <a:gd name="connsiteX2" fmla="*/ 4680000 w 4680000"/>
              <a:gd name="connsiteY2" fmla="*/ 461665 h 461665"/>
              <a:gd name="connsiteX3" fmla="*/ 0 w 4680000"/>
              <a:gd name="connsiteY3" fmla="*/ 461665 h 461665"/>
              <a:gd name="connsiteX4" fmla="*/ 0 w 4680000"/>
              <a:gd name="connsiteY4" fmla="*/ 0 h 4616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680000" h="461665" fill="none" extrusionOk="0">
                <a:moveTo>
                  <a:pt x="0" y="0"/>
                </a:moveTo>
                <a:cubicBezTo>
                  <a:pt x="537331" y="74729"/>
                  <a:pt x="3349283" y="-130991"/>
                  <a:pt x="4680000" y="0"/>
                </a:cubicBezTo>
                <a:cubicBezTo>
                  <a:pt x="4689778" y="218146"/>
                  <a:pt x="4670871" y="251910"/>
                  <a:pt x="4680000" y="461665"/>
                </a:cubicBezTo>
                <a:cubicBezTo>
                  <a:pt x="3340691" y="348770"/>
                  <a:pt x="1533278" y="436309"/>
                  <a:pt x="0" y="461665"/>
                </a:cubicBezTo>
                <a:cubicBezTo>
                  <a:pt x="-19853" y="355270"/>
                  <a:pt x="-28153" y="215591"/>
                  <a:pt x="0" y="0"/>
                </a:cubicBezTo>
                <a:close/>
              </a:path>
              <a:path w="4680000" h="461665" stroke="0" extrusionOk="0">
                <a:moveTo>
                  <a:pt x="0" y="0"/>
                </a:moveTo>
                <a:cubicBezTo>
                  <a:pt x="633008" y="124389"/>
                  <a:pt x="3527403" y="89468"/>
                  <a:pt x="4680000" y="0"/>
                </a:cubicBezTo>
                <a:cubicBezTo>
                  <a:pt x="4708639" y="222867"/>
                  <a:pt x="4667414" y="382041"/>
                  <a:pt x="4680000" y="461665"/>
                </a:cubicBezTo>
                <a:cubicBezTo>
                  <a:pt x="3647066" y="609984"/>
                  <a:pt x="2067917" y="619239"/>
                  <a:pt x="0" y="461665"/>
                </a:cubicBezTo>
                <a:cubicBezTo>
                  <a:pt x="-25301" y="298937"/>
                  <a:pt x="-33865" y="95054"/>
                  <a:pt x="0" y="0"/>
                </a:cubicBezTo>
                <a:close/>
              </a:path>
            </a:pathLst>
          </a:cu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50000"/>
              </a:schemeClr>
            </a:solidFill>
            <a:extLst>
              <a:ext uri="{C807C97D-BFC1-408E-A445-0C87EB9F89A2}">
                <ask:lineSketchStyleProps xmlns:ask="http://schemas.microsoft.com/office/drawing/2018/sketchyshapes" sd="2243423108">
                  <a:prstGeom prst="rect">
                    <a:avLst/>
                  </a:prstGeom>
                  <ask:type>
                    <ask:lineSketchCurved/>
                  </ask:type>
                </ask:lineSketchStyleProps>
              </a:ext>
            </a:extLst>
          </a:ln>
        </p:spPr>
        <p:txBody>
          <a:bodyPr wrap="square" anchor="ctr">
            <a:spAutoFit/>
          </a:bodyPr>
          <a:lstStyle/>
          <a:p>
            <a:pPr algn="ctr"/>
            <a:r>
              <a:rPr lang="de-DE" sz="2400" b="1" dirty="0">
                <a:solidFill>
                  <a:schemeClr val="accent3">
                    <a:lumMod val="50000"/>
                  </a:schemeClr>
                </a:solidFill>
              </a:rPr>
              <a:t>Verlust</a:t>
            </a:r>
            <a:r>
              <a:rPr lang="de-DE" sz="2400" dirty="0"/>
              <a:t>: </a:t>
            </a:r>
            <a:r>
              <a:rPr lang="de-DE" sz="2400" b="1" dirty="0">
                <a:solidFill>
                  <a:srgbClr val="C00000"/>
                </a:solidFill>
              </a:rPr>
              <a:t>Kosten</a:t>
            </a:r>
            <a:r>
              <a:rPr lang="de-DE" sz="2400" b="1" dirty="0">
                <a:solidFill>
                  <a:schemeClr val="accent3">
                    <a:lumMod val="50000"/>
                  </a:schemeClr>
                </a:solidFill>
              </a:rPr>
              <a:t> &gt; </a:t>
            </a:r>
            <a:r>
              <a:rPr lang="de-DE" sz="2400" b="1" dirty="0">
                <a:solidFill>
                  <a:schemeClr val="accent6">
                    <a:lumMod val="50000"/>
                  </a:schemeClr>
                </a:solidFill>
              </a:rPr>
              <a:t>Umsatz</a:t>
            </a:r>
          </a:p>
        </p:txBody>
      </p:sp>
      <p:grpSp>
        <p:nvGrpSpPr>
          <p:cNvPr id="28" name="Gruppieren 27">
            <a:extLst>
              <a:ext uri="{FF2B5EF4-FFF2-40B4-BE49-F238E27FC236}">
                <a16:creationId xmlns:a16="http://schemas.microsoft.com/office/drawing/2014/main" id="{C2088F58-E517-EC6F-A576-6C8E3262E97D}"/>
              </a:ext>
            </a:extLst>
          </p:cNvPr>
          <p:cNvGrpSpPr/>
          <p:nvPr/>
        </p:nvGrpSpPr>
        <p:grpSpPr>
          <a:xfrm>
            <a:off x="8880971" y="2364082"/>
            <a:ext cx="1440000" cy="2696392"/>
            <a:chOff x="9503811" y="2056835"/>
            <a:chExt cx="1666875" cy="2185881"/>
          </a:xfrm>
        </p:grpSpPr>
        <p:sp>
          <p:nvSpPr>
            <p:cNvPr id="31" name="Zylinder 30">
              <a:extLst>
                <a:ext uri="{FF2B5EF4-FFF2-40B4-BE49-F238E27FC236}">
                  <a16:creationId xmlns:a16="http://schemas.microsoft.com/office/drawing/2014/main" id="{66FB1DB5-7D20-47DE-99EA-C17997CBE834}"/>
                </a:ext>
              </a:extLst>
            </p:cNvPr>
            <p:cNvSpPr/>
            <p:nvPr/>
          </p:nvSpPr>
          <p:spPr>
            <a:xfrm>
              <a:off x="9503811" y="2097338"/>
              <a:ext cx="1666875" cy="2145378"/>
            </a:xfrm>
            <a:prstGeom prst="can">
              <a:avLst/>
            </a:prstGeom>
            <a:solidFill>
              <a:srgbClr val="E68A8A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2400" dirty="0"/>
                <a:t>€ 1.000,-</a:t>
              </a:r>
            </a:p>
          </p:txBody>
        </p:sp>
        <p:sp>
          <p:nvSpPr>
            <p:cNvPr id="30" name="Textfeld 29">
              <a:extLst>
                <a:ext uri="{FF2B5EF4-FFF2-40B4-BE49-F238E27FC236}">
                  <a16:creationId xmlns:a16="http://schemas.microsoft.com/office/drawing/2014/main" id="{854CD09F-6589-65D6-A188-BB70A1E396A6}"/>
                </a:ext>
              </a:extLst>
            </p:cNvPr>
            <p:cNvSpPr txBox="1"/>
            <p:nvPr/>
          </p:nvSpPr>
          <p:spPr>
            <a:xfrm>
              <a:off x="9753173" y="2056835"/>
              <a:ext cx="1223927" cy="37425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2400" b="1" dirty="0">
                  <a:solidFill>
                    <a:schemeClr val="bg1"/>
                  </a:solidFill>
                </a:rPr>
                <a:t>Kosten</a:t>
              </a:r>
              <a:endParaRPr lang="de-DE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38" name="Gruppieren 37">
            <a:extLst>
              <a:ext uri="{FF2B5EF4-FFF2-40B4-BE49-F238E27FC236}">
                <a16:creationId xmlns:a16="http://schemas.microsoft.com/office/drawing/2014/main" id="{F865F6EF-778A-83F5-019C-D8CE1D818C62}"/>
              </a:ext>
            </a:extLst>
          </p:cNvPr>
          <p:cNvGrpSpPr/>
          <p:nvPr/>
        </p:nvGrpSpPr>
        <p:grpSpPr>
          <a:xfrm>
            <a:off x="7308053" y="3402695"/>
            <a:ext cx="1440000" cy="1639960"/>
            <a:chOff x="7649248" y="3110362"/>
            <a:chExt cx="1882501" cy="2451584"/>
          </a:xfrm>
        </p:grpSpPr>
        <p:sp>
          <p:nvSpPr>
            <p:cNvPr id="41" name="Zylinder 40">
              <a:extLst>
                <a:ext uri="{FF2B5EF4-FFF2-40B4-BE49-F238E27FC236}">
                  <a16:creationId xmlns:a16="http://schemas.microsoft.com/office/drawing/2014/main" id="{DA6FEE77-F467-57C0-75F3-97DF50F99ABB}"/>
                </a:ext>
              </a:extLst>
            </p:cNvPr>
            <p:cNvSpPr/>
            <p:nvPr/>
          </p:nvSpPr>
          <p:spPr>
            <a:xfrm>
              <a:off x="7649248" y="3135756"/>
              <a:ext cx="1882501" cy="2426190"/>
            </a:xfrm>
            <a:prstGeom prst="can">
              <a:avLst/>
            </a:prstGeom>
            <a:solidFill>
              <a:schemeClr val="accent6"/>
            </a:solidFill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2000" dirty="0"/>
                <a:t>€ 800,-</a:t>
              </a:r>
            </a:p>
          </p:txBody>
        </p:sp>
        <p:sp>
          <p:nvSpPr>
            <p:cNvPr id="40" name="Textfeld 39">
              <a:extLst>
                <a:ext uri="{FF2B5EF4-FFF2-40B4-BE49-F238E27FC236}">
                  <a16:creationId xmlns:a16="http://schemas.microsoft.com/office/drawing/2014/main" id="{2781B0BF-46D5-54A0-764A-58B564E600E7}"/>
                </a:ext>
              </a:extLst>
            </p:cNvPr>
            <p:cNvSpPr txBox="1"/>
            <p:nvPr/>
          </p:nvSpPr>
          <p:spPr>
            <a:xfrm>
              <a:off x="7829104" y="3110362"/>
              <a:ext cx="1486615" cy="69014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2400" b="1" dirty="0">
                  <a:solidFill>
                    <a:schemeClr val="bg1"/>
                  </a:solidFill>
                </a:rPr>
                <a:t>Umsatz</a:t>
              </a:r>
              <a:endParaRPr lang="de-DE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33" name="Gruppieren 32">
            <a:extLst>
              <a:ext uri="{FF2B5EF4-FFF2-40B4-BE49-F238E27FC236}">
                <a16:creationId xmlns:a16="http://schemas.microsoft.com/office/drawing/2014/main" id="{BD50E609-FB37-F79E-9356-E9FCB3457FCD}"/>
              </a:ext>
            </a:extLst>
          </p:cNvPr>
          <p:cNvGrpSpPr/>
          <p:nvPr/>
        </p:nvGrpSpPr>
        <p:grpSpPr>
          <a:xfrm>
            <a:off x="7294219" y="2329848"/>
            <a:ext cx="1440000" cy="1191829"/>
            <a:chOff x="9503811" y="4027400"/>
            <a:chExt cx="1666875" cy="1534547"/>
          </a:xfrm>
        </p:grpSpPr>
        <p:sp>
          <p:nvSpPr>
            <p:cNvPr id="36" name="Zylinder 35">
              <a:extLst>
                <a:ext uri="{FF2B5EF4-FFF2-40B4-BE49-F238E27FC236}">
                  <a16:creationId xmlns:a16="http://schemas.microsoft.com/office/drawing/2014/main" id="{0443724E-4364-57BF-C526-9FCFF9E9C60B}"/>
                </a:ext>
              </a:extLst>
            </p:cNvPr>
            <p:cNvSpPr/>
            <p:nvPr/>
          </p:nvSpPr>
          <p:spPr>
            <a:xfrm>
              <a:off x="9503811" y="4171950"/>
              <a:ext cx="1666875" cy="1389997"/>
            </a:xfrm>
            <a:prstGeom prst="can">
              <a:avLst/>
            </a:prstGeom>
            <a:solidFill>
              <a:schemeClr val="accent3"/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dirty="0"/>
                <a:t>€ 200,-</a:t>
              </a:r>
            </a:p>
          </p:txBody>
        </p:sp>
        <p:sp>
          <p:nvSpPr>
            <p:cNvPr id="35" name="Textfeld 34">
              <a:extLst>
                <a:ext uri="{FF2B5EF4-FFF2-40B4-BE49-F238E27FC236}">
                  <a16:creationId xmlns:a16="http://schemas.microsoft.com/office/drawing/2014/main" id="{92F4FAAD-0236-A2C2-B201-50588FDAFCBD}"/>
                </a:ext>
              </a:extLst>
            </p:cNvPr>
            <p:cNvSpPr txBox="1"/>
            <p:nvPr/>
          </p:nvSpPr>
          <p:spPr>
            <a:xfrm>
              <a:off x="9704514" y="4027400"/>
              <a:ext cx="1417041" cy="6500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2400" b="1" dirty="0">
                  <a:solidFill>
                    <a:schemeClr val="bg1"/>
                  </a:solidFill>
                </a:rPr>
                <a:t>Verlust</a:t>
              </a:r>
              <a:endParaRPr lang="de-DE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60" name="Gruppieren 59">
            <a:extLst>
              <a:ext uri="{FF2B5EF4-FFF2-40B4-BE49-F238E27FC236}">
                <a16:creationId xmlns:a16="http://schemas.microsoft.com/office/drawing/2014/main" id="{98151390-68A6-8220-0CC4-C3EB407AE443}"/>
              </a:ext>
            </a:extLst>
          </p:cNvPr>
          <p:cNvGrpSpPr/>
          <p:nvPr/>
        </p:nvGrpSpPr>
        <p:grpSpPr>
          <a:xfrm>
            <a:off x="1905090" y="2384195"/>
            <a:ext cx="1440000" cy="2709024"/>
            <a:chOff x="9503811" y="2046595"/>
            <a:chExt cx="1666875" cy="2196121"/>
          </a:xfrm>
        </p:grpSpPr>
        <p:sp>
          <p:nvSpPr>
            <p:cNvPr id="62" name="Zylinder 61">
              <a:extLst>
                <a:ext uri="{FF2B5EF4-FFF2-40B4-BE49-F238E27FC236}">
                  <a16:creationId xmlns:a16="http://schemas.microsoft.com/office/drawing/2014/main" id="{73837707-626B-61DF-D7D8-B5A18A2A1BDF}"/>
                </a:ext>
              </a:extLst>
            </p:cNvPr>
            <p:cNvSpPr/>
            <p:nvPr/>
          </p:nvSpPr>
          <p:spPr>
            <a:xfrm>
              <a:off x="9503811" y="2097338"/>
              <a:ext cx="1666875" cy="2145378"/>
            </a:xfrm>
            <a:prstGeom prst="can">
              <a:avLst/>
            </a:prstGeom>
            <a:solidFill>
              <a:schemeClr val="accent6"/>
            </a:solidFill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2400" dirty="0"/>
                <a:t>€ 1.000,-</a:t>
              </a:r>
              <a:endParaRPr lang="de-DE" sz="2400" b="1" dirty="0"/>
            </a:p>
          </p:txBody>
        </p:sp>
        <p:sp>
          <p:nvSpPr>
            <p:cNvPr id="63" name="Textfeld 62">
              <a:extLst>
                <a:ext uri="{FF2B5EF4-FFF2-40B4-BE49-F238E27FC236}">
                  <a16:creationId xmlns:a16="http://schemas.microsoft.com/office/drawing/2014/main" id="{0B63485E-BF93-FD01-C8B8-3A596347351A}"/>
                </a:ext>
              </a:extLst>
            </p:cNvPr>
            <p:cNvSpPr txBox="1"/>
            <p:nvPr/>
          </p:nvSpPr>
          <p:spPr>
            <a:xfrm>
              <a:off x="9679081" y="2046595"/>
              <a:ext cx="1316335" cy="37425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2400" b="1" dirty="0">
                  <a:solidFill>
                    <a:schemeClr val="bg1"/>
                  </a:solidFill>
                </a:rPr>
                <a:t>Umsatz</a:t>
              </a:r>
              <a:endParaRPr lang="de-DE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65" name="Gruppieren 64">
            <a:extLst>
              <a:ext uri="{FF2B5EF4-FFF2-40B4-BE49-F238E27FC236}">
                <a16:creationId xmlns:a16="http://schemas.microsoft.com/office/drawing/2014/main" id="{A69E4EEB-6894-D429-DC7E-9EE7754F3E5E}"/>
              </a:ext>
            </a:extLst>
          </p:cNvPr>
          <p:cNvGrpSpPr/>
          <p:nvPr/>
        </p:nvGrpSpPr>
        <p:grpSpPr>
          <a:xfrm>
            <a:off x="3478008" y="3433436"/>
            <a:ext cx="1440000" cy="1659782"/>
            <a:chOff x="7649248" y="3080730"/>
            <a:chExt cx="1882501" cy="2481216"/>
          </a:xfrm>
        </p:grpSpPr>
        <p:sp>
          <p:nvSpPr>
            <p:cNvPr id="67" name="Zylinder 66">
              <a:extLst>
                <a:ext uri="{FF2B5EF4-FFF2-40B4-BE49-F238E27FC236}">
                  <a16:creationId xmlns:a16="http://schemas.microsoft.com/office/drawing/2014/main" id="{AF6E7DB7-7557-C33D-5C78-6FE620AFC064}"/>
                </a:ext>
              </a:extLst>
            </p:cNvPr>
            <p:cNvSpPr/>
            <p:nvPr/>
          </p:nvSpPr>
          <p:spPr>
            <a:xfrm>
              <a:off x="7649248" y="3135756"/>
              <a:ext cx="1882501" cy="2426190"/>
            </a:xfrm>
            <a:prstGeom prst="can">
              <a:avLst/>
            </a:prstGeom>
            <a:solidFill>
              <a:srgbClr val="E68A8A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2000" dirty="0"/>
                <a:t>€ 800,-</a:t>
              </a:r>
              <a:endParaRPr lang="de-DE" sz="1600" dirty="0"/>
            </a:p>
          </p:txBody>
        </p:sp>
        <p:sp>
          <p:nvSpPr>
            <p:cNvPr id="68" name="Textfeld 67">
              <a:extLst>
                <a:ext uri="{FF2B5EF4-FFF2-40B4-BE49-F238E27FC236}">
                  <a16:creationId xmlns:a16="http://schemas.microsoft.com/office/drawing/2014/main" id="{4448ABC3-A209-1133-02C1-FB116F9AFF9C}"/>
                </a:ext>
              </a:extLst>
            </p:cNvPr>
            <p:cNvSpPr txBox="1"/>
            <p:nvPr/>
          </p:nvSpPr>
          <p:spPr>
            <a:xfrm>
              <a:off x="7899371" y="3080729"/>
              <a:ext cx="1382254" cy="69014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2400" b="1" dirty="0">
                  <a:solidFill>
                    <a:schemeClr val="bg1"/>
                  </a:solidFill>
                </a:rPr>
                <a:t>Kosten</a:t>
              </a:r>
              <a:endParaRPr lang="de-DE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70" name="Gruppieren 69">
            <a:extLst>
              <a:ext uri="{FF2B5EF4-FFF2-40B4-BE49-F238E27FC236}">
                <a16:creationId xmlns:a16="http://schemas.microsoft.com/office/drawing/2014/main" id="{EB858712-EB3B-7335-CE12-BDAA2E193DE3}"/>
              </a:ext>
            </a:extLst>
          </p:cNvPr>
          <p:cNvGrpSpPr/>
          <p:nvPr/>
        </p:nvGrpSpPr>
        <p:grpSpPr>
          <a:xfrm>
            <a:off x="3464174" y="2329848"/>
            <a:ext cx="1440000" cy="1189610"/>
            <a:chOff x="9503811" y="4030257"/>
            <a:chExt cx="1666875" cy="1531690"/>
          </a:xfrm>
        </p:grpSpPr>
        <p:sp>
          <p:nvSpPr>
            <p:cNvPr id="72" name="Zylinder 71">
              <a:extLst>
                <a:ext uri="{FF2B5EF4-FFF2-40B4-BE49-F238E27FC236}">
                  <a16:creationId xmlns:a16="http://schemas.microsoft.com/office/drawing/2014/main" id="{C0A39E89-93AC-73A6-BCA2-E30F2A1731E0}"/>
                </a:ext>
              </a:extLst>
            </p:cNvPr>
            <p:cNvSpPr/>
            <p:nvPr/>
          </p:nvSpPr>
          <p:spPr>
            <a:xfrm>
              <a:off x="9503811" y="4171950"/>
              <a:ext cx="1666875" cy="1389997"/>
            </a:xfrm>
            <a:prstGeom prst="can">
              <a:avLst/>
            </a:prstGeom>
            <a:solidFill>
              <a:schemeClr val="accent5"/>
            </a:soli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dirty="0"/>
                <a:t>€ 200,-</a:t>
              </a:r>
            </a:p>
          </p:txBody>
        </p:sp>
        <p:sp>
          <p:nvSpPr>
            <p:cNvPr id="73" name="Textfeld 72">
              <a:extLst>
                <a:ext uri="{FF2B5EF4-FFF2-40B4-BE49-F238E27FC236}">
                  <a16:creationId xmlns:a16="http://schemas.microsoft.com/office/drawing/2014/main" id="{DF4622AC-5E0C-BA48-BDA2-1BC5F57F986C}"/>
                </a:ext>
              </a:extLst>
            </p:cNvPr>
            <p:cNvSpPr txBox="1"/>
            <p:nvPr/>
          </p:nvSpPr>
          <p:spPr>
            <a:xfrm>
              <a:off x="9672796" y="4030256"/>
              <a:ext cx="1353222" cy="5944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2400" b="1" dirty="0">
                  <a:solidFill>
                    <a:schemeClr val="bg1"/>
                  </a:solidFill>
                </a:rPr>
                <a:t>Gewinn</a:t>
              </a:r>
              <a:endParaRPr lang="de-DE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76" name="Grafik 75" descr="Lichter an Silhouette">
            <a:extLst>
              <a:ext uri="{FF2B5EF4-FFF2-40B4-BE49-F238E27FC236}">
                <a16:creationId xmlns:a16="http://schemas.microsoft.com/office/drawing/2014/main" id="{CE3B2E97-3BD1-E1E3-CF17-63D8FA2493F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86415" y="5147473"/>
            <a:ext cx="900000" cy="900000"/>
          </a:xfrm>
          <a:prstGeom prst="rect">
            <a:avLst/>
          </a:prstGeom>
        </p:spPr>
      </p:pic>
      <p:sp>
        <p:nvSpPr>
          <p:cNvPr id="77" name="Textfeld 76">
            <a:extLst>
              <a:ext uri="{FF2B5EF4-FFF2-40B4-BE49-F238E27FC236}">
                <a16:creationId xmlns:a16="http://schemas.microsoft.com/office/drawing/2014/main" id="{A5677F8F-2ECF-06D5-2902-7A611FCB3A08}"/>
              </a:ext>
            </a:extLst>
          </p:cNvPr>
          <p:cNvSpPr txBox="1"/>
          <p:nvPr/>
        </p:nvSpPr>
        <p:spPr>
          <a:xfrm>
            <a:off x="1633800" y="5356453"/>
            <a:ext cx="9720000" cy="830997"/>
          </a:xfrm>
          <a:custGeom>
            <a:avLst/>
            <a:gdLst>
              <a:gd name="connsiteX0" fmla="*/ 0 w 9720000"/>
              <a:gd name="connsiteY0" fmla="*/ 0 h 830997"/>
              <a:gd name="connsiteX1" fmla="*/ 766165 w 9720000"/>
              <a:gd name="connsiteY1" fmla="*/ 0 h 830997"/>
              <a:gd name="connsiteX2" fmla="*/ 1337929 w 9720000"/>
              <a:gd name="connsiteY2" fmla="*/ 0 h 830997"/>
              <a:gd name="connsiteX3" fmla="*/ 1715294 w 9720000"/>
              <a:gd name="connsiteY3" fmla="*/ 0 h 830997"/>
              <a:gd name="connsiteX4" fmla="*/ 2287059 w 9720000"/>
              <a:gd name="connsiteY4" fmla="*/ 0 h 830997"/>
              <a:gd name="connsiteX5" fmla="*/ 3053224 w 9720000"/>
              <a:gd name="connsiteY5" fmla="*/ 0 h 830997"/>
              <a:gd name="connsiteX6" fmla="*/ 3430588 w 9720000"/>
              <a:gd name="connsiteY6" fmla="*/ 0 h 830997"/>
              <a:gd name="connsiteX7" fmla="*/ 3710753 w 9720000"/>
              <a:gd name="connsiteY7" fmla="*/ 0 h 830997"/>
              <a:gd name="connsiteX8" fmla="*/ 4282518 w 9720000"/>
              <a:gd name="connsiteY8" fmla="*/ 0 h 830997"/>
              <a:gd name="connsiteX9" fmla="*/ 4854282 w 9720000"/>
              <a:gd name="connsiteY9" fmla="*/ 0 h 830997"/>
              <a:gd name="connsiteX10" fmla="*/ 5523247 w 9720000"/>
              <a:gd name="connsiteY10" fmla="*/ 0 h 830997"/>
              <a:gd name="connsiteX11" fmla="*/ 5997812 w 9720000"/>
              <a:gd name="connsiteY11" fmla="*/ 0 h 830997"/>
              <a:gd name="connsiteX12" fmla="*/ 6277976 w 9720000"/>
              <a:gd name="connsiteY12" fmla="*/ 0 h 830997"/>
              <a:gd name="connsiteX13" fmla="*/ 6655341 w 9720000"/>
              <a:gd name="connsiteY13" fmla="*/ 0 h 830997"/>
              <a:gd name="connsiteX14" fmla="*/ 7421506 w 9720000"/>
              <a:gd name="connsiteY14" fmla="*/ 0 h 830997"/>
              <a:gd name="connsiteX15" fmla="*/ 7798871 w 9720000"/>
              <a:gd name="connsiteY15" fmla="*/ 0 h 830997"/>
              <a:gd name="connsiteX16" fmla="*/ 8176235 w 9720000"/>
              <a:gd name="connsiteY16" fmla="*/ 0 h 830997"/>
              <a:gd name="connsiteX17" fmla="*/ 8553600 w 9720000"/>
              <a:gd name="connsiteY17" fmla="*/ 0 h 830997"/>
              <a:gd name="connsiteX18" fmla="*/ 9720000 w 9720000"/>
              <a:gd name="connsiteY18" fmla="*/ 0 h 830997"/>
              <a:gd name="connsiteX19" fmla="*/ 9720000 w 9720000"/>
              <a:gd name="connsiteY19" fmla="*/ 423808 h 830997"/>
              <a:gd name="connsiteX20" fmla="*/ 9720000 w 9720000"/>
              <a:gd name="connsiteY20" fmla="*/ 830997 h 830997"/>
              <a:gd name="connsiteX21" fmla="*/ 9245435 w 9720000"/>
              <a:gd name="connsiteY21" fmla="*/ 830997 h 830997"/>
              <a:gd name="connsiteX22" fmla="*/ 8479271 w 9720000"/>
              <a:gd name="connsiteY22" fmla="*/ 830997 h 830997"/>
              <a:gd name="connsiteX23" fmla="*/ 7907506 w 9720000"/>
              <a:gd name="connsiteY23" fmla="*/ 830997 h 830997"/>
              <a:gd name="connsiteX24" fmla="*/ 7335741 w 9720000"/>
              <a:gd name="connsiteY24" fmla="*/ 830997 h 830997"/>
              <a:gd name="connsiteX25" fmla="*/ 6666776 w 9720000"/>
              <a:gd name="connsiteY25" fmla="*/ 830997 h 830997"/>
              <a:gd name="connsiteX26" fmla="*/ 5900612 w 9720000"/>
              <a:gd name="connsiteY26" fmla="*/ 830997 h 830997"/>
              <a:gd name="connsiteX27" fmla="*/ 5620447 w 9720000"/>
              <a:gd name="connsiteY27" fmla="*/ 830997 h 830997"/>
              <a:gd name="connsiteX28" fmla="*/ 5340282 w 9720000"/>
              <a:gd name="connsiteY28" fmla="*/ 830997 h 830997"/>
              <a:gd name="connsiteX29" fmla="*/ 4865718 w 9720000"/>
              <a:gd name="connsiteY29" fmla="*/ 830997 h 830997"/>
              <a:gd name="connsiteX30" fmla="*/ 4293953 w 9720000"/>
              <a:gd name="connsiteY30" fmla="*/ 830997 h 830997"/>
              <a:gd name="connsiteX31" fmla="*/ 3819388 w 9720000"/>
              <a:gd name="connsiteY31" fmla="*/ 830997 h 830997"/>
              <a:gd name="connsiteX32" fmla="*/ 3150424 w 9720000"/>
              <a:gd name="connsiteY32" fmla="*/ 830997 h 830997"/>
              <a:gd name="connsiteX33" fmla="*/ 2384259 w 9720000"/>
              <a:gd name="connsiteY33" fmla="*/ 830997 h 830997"/>
              <a:gd name="connsiteX34" fmla="*/ 1812494 w 9720000"/>
              <a:gd name="connsiteY34" fmla="*/ 830997 h 830997"/>
              <a:gd name="connsiteX35" fmla="*/ 1337929 w 9720000"/>
              <a:gd name="connsiteY35" fmla="*/ 830997 h 830997"/>
              <a:gd name="connsiteX36" fmla="*/ 571765 w 9720000"/>
              <a:gd name="connsiteY36" fmla="*/ 830997 h 830997"/>
              <a:gd name="connsiteX37" fmla="*/ 0 w 9720000"/>
              <a:gd name="connsiteY37" fmla="*/ 830997 h 830997"/>
              <a:gd name="connsiteX38" fmla="*/ 0 w 9720000"/>
              <a:gd name="connsiteY38" fmla="*/ 407189 h 830997"/>
              <a:gd name="connsiteX39" fmla="*/ 0 w 9720000"/>
              <a:gd name="connsiteY39" fmla="*/ 0 h 8309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</a:cxnLst>
            <a:rect l="l" t="t" r="r" b="b"/>
            <a:pathLst>
              <a:path w="9720000" h="830997" extrusionOk="0">
                <a:moveTo>
                  <a:pt x="0" y="0"/>
                </a:moveTo>
                <a:cubicBezTo>
                  <a:pt x="176179" y="-69548"/>
                  <a:pt x="586479" y="68154"/>
                  <a:pt x="766165" y="0"/>
                </a:cubicBezTo>
                <a:cubicBezTo>
                  <a:pt x="945851" y="-68154"/>
                  <a:pt x="1195083" y="33716"/>
                  <a:pt x="1337929" y="0"/>
                </a:cubicBezTo>
                <a:cubicBezTo>
                  <a:pt x="1480775" y="-33716"/>
                  <a:pt x="1555183" y="25332"/>
                  <a:pt x="1715294" y="0"/>
                </a:cubicBezTo>
                <a:cubicBezTo>
                  <a:pt x="1875406" y="-25332"/>
                  <a:pt x="2075921" y="33071"/>
                  <a:pt x="2287059" y="0"/>
                </a:cubicBezTo>
                <a:cubicBezTo>
                  <a:pt x="2498197" y="-33071"/>
                  <a:pt x="2739542" y="44141"/>
                  <a:pt x="3053224" y="0"/>
                </a:cubicBezTo>
                <a:cubicBezTo>
                  <a:pt x="3366906" y="-44141"/>
                  <a:pt x="3290116" y="160"/>
                  <a:pt x="3430588" y="0"/>
                </a:cubicBezTo>
                <a:cubicBezTo>
                  <a:pt x="3571060" y="-160"/>
                  <a:pt x="3631222" y="12363"/>
                  <a:pt x="3710753" y="0"/>
                </a:cubicBezTo>
                <a:cubicBezTo>
                  <a:pt x="3790284" y="-12363"/>
                  <a:pt x="4099641" y="55649"/>
                  <a:pt x="4282518" y="0"/>
                </a:cubicBezTo>
                <a:cubicBezTo>
                  <a:pt x="4465395" y="-55649"/>
                  <a:pt x="4658020" y="36103"/>
                  <a:pt x="4854282" y="0"/>
                </a:cubicBezTo>
                <a:cubicBezTo>
                  <a:pt x="5050544" y="-36103"/>
                  <a:pt x="5356854" y="13911"/>
                  <a:pt x="5523247" y="0"/>
                </a:cubicBezTo>
                <a:cubicBezTo>
                  <a:pt x="5689640" y="-13911"/>
                  <a:pt x="5810101" y="55558"/>
                  <a:pt x="5997812" y="0"/>
                </a:cubicBezTo>
                <a:cubicBezTo>
                  <a:pt x="6185523" y="-55558"/>
                  <a:pt x="6170168" y="540"/>
                  <a:pt x="6277976" y="0"/>
                </a:cubicBezTo>
                <a:cubicBezTo>
                  <a:pt x="6385784" y="-540"/>
                  <a:pt x="6548052" y="31809"/>
                  <a:pt x="6655341" y="0"/>
                </a:cubicBezTo>
                <a:cubicBezTo>
                  <a:pt x="6762630" y="-31809"/>
                  <a:pt x="7215621" y="13468"/>
                  <a:pt x="7421506" y="0"/>
                </a:cubicBezTo>
                <a:cubicBezTo>
                  <a:pt x="7627391" y="-13468"/>
                  <a:pt x="7680599" y="9794"/>
                  <a:pt x="7798871" y="0"/>
                </a:cubicBezTo>
                <a:cubicBezTo>
                  <a:pt x="7917144" y="-9794"/>
                  <a:pt x="8017563" y="21489"/>
                  <a:pt x="8176235" y="0"/>
                </a:cubicBezTo>
                <a:cubicBezTo>
                  <a:pt x="8334907" y="-21489"/>
                  <a:pt x="8421967" y="19573"/>
                  <a:pt x="8553600" y="0"/>
                </a:cubicBezTo>
                <a:cubicBezTo>
                  <a:pt x="8685233" y="-19573"/>
                  <a:pt x="9453009" y="20939"/>
                  <a:pt x="9720000" y="0"/>
                </a:cubicBezTo>
                <a:cubicBezTo>
                  <a:pt x="9727597" y="183878"/>
                  <a:pt x="9670338" y="233140"/>
                  <a:pt x="9720000" y="423808"/>
                </a:cubicBezTo>
                <a:cubicBezTo>
                  <a:pt x="9769662" y="614476"/>
                  <a:pt x="9685730" y="708333"/>
                  <a:pt x="9720000" y="830997"/>
                </a:cubicBezTo>
                <a:cubicBezTo>
                  <a:pt x="9598339" y="833055"/>
                  <a:pt x="9419867" y="802400"/>
                  <a:pt x="9245435" y="830997"/>
                </a:cubicBezTo>
                <a:cubicBezTo>
                  <a:pt x="9071003" y="859594"/>
                  <a:pt x="8761535" y="803096"/>
                  <a:pt x="8479271" y="830997"/>
                </a:cubicBezTo>
                <a:cubicBezTo>
                  <a:pt x="8197007" y="858898"/>
                  <a:pt x="8177350" y="808636"/>
                  <a:pt x="7907506" y="830997"/>
                </a:cubicBezTo>
                <a:cubicBezTo>
                  <a:pt x="7637663" y="853358"/>
                  <a:pt x="7529407" y="792382"/>
                  <a:pt x="7335741" y="830997"/>
                </a:cubicBezTo>
                <a:cubicBezTo>
                  <a:pt x="7142075" y="869612"/>
                  <a:pt x="6939734" y="755434"/>
                  <a:pt x="6666776" y="830997"/>
                </a:cubicBezTo>
                <a:cubicBezTo>
                  <a:pt x="6393819" y="906560"/>
                  <a:pt x="6281313" y="806118"/>
                  <a:pt x="5900612" y="830997"/>
                </a:cubicBezTo>
                <a:cubicBezTo>
                  <a:pt x="5519911" y="855876"/>
                  <a:pt x="5759481" y="800995"/>
                  <a:pt x="5620447" y="830997"/>
                </a:cubicBezTo>
                <a:cubicBezTo>
                  <a:pt x="5481414" y="860999"/>
                  <a:pt x="5463994" y="805525"/>
                  <a:pt x="5340282" y="830997"/>
                </a:cubicBezTo>
                <a:cubicBezTo>
                  <a:pt x="5216571" y="856469"/>
                  <a:pt x="5066590" y="800594"/>
                  <a:pt x="4865718" y="830997"/>
                </a:cubicBezTo>
                <a:cubicBezTo>
                  <a:pt x="4664846" y="861400"/>
                  <a:pt x="4428689" y="763993"/>
                  <a:pt x="4293953" y="830997"/>
                </a:cubicBezTo>
                <a:cubicBezTo>
                  <a:pt x="4159218" y="898001"/>
                  <a:pt x="3943247" y="818891"/>
                  <a:pt x="3819388" y="830997"/>
                </a:cubicBezTo>
                <a:cubicBezTo>
                  <a:pt x="3695529" y="843103"/>
                  <a:pt x="3325381" y="780685"/>
                  <a:pt x="3150424" y="830997"/>
                </a:cubicBezTo>
                <a:cubicBezTo>
                  <a:pt x="2975467" y="881309"/>
                  <a:pt x="2539468" y="761511"/>
                  <a:pt x="2384259" y="830997"/>
                </a:cubicBezTo>
                <a:cubicBezTo>
                  <a:pt x="2229051" y="900483"/>
                  <a:pt x="2024847" y="826674"/>
                  <a:pt x="1812494" y="830997"/>
                </a:cubicBezTo>
                <a:cubicBezTo>
                  <a:pt x="1600142" y="835320"/>
                  <a:pt x="1448232" y="814437"/>
                  <a:pt x="1337929" y="830997"/>
                </a:cubicBezTo>
                <a:cubicBezTo>
                  <a:pt x="1227626" y="847557"/>
                  <a:pt x="938062" y="794574"/>
                  <a:pt x="571765" y="830997"/>
                </a:cubicBezTo>
                <a:cubicBezTo>
                  <a:pt x="205468" y="867420"/>
                  <a:pt x="139362" y="789369"/>
                  <a:pt x="0" y="830997"/>
                </a:cubicBezTo>
                <a:cubicBezTo>
                  <a:pt x="-37286" y="716091"/>
                  <a:pt x="15514" y="548413"/>
                  <a:pt x="0" y="407189"/>
                </a:cubicBezTo>
                <a:cubicBezTo>
                  <a:pt x="-15514" y="265965"/>
                  <a:pt x="38620" y="202198"/>
                  <a:pt x="0" y="0"/>
                </a:cubicBezTo>
                <a:close/>
              </a:path>
            </a:pathLst>
          </a:custGeom>
          <a:noFill/>
          <a:ln w="28575">
            <a:solidFill>
              <a:schemeClr val="accent4"/>
            </a:solidFill>
            <a:extLst>
              <a:ext uri="{C807C97D-BFC1-408E-A445-0C87EB9F89A2}">
                <ask:lineSketchStyleProps xmlns:ask="http://schemas.microsoft.com/office/drawing/2018/sketchyshapes" sd="981765707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txBody>
          <a:bodyPr wrap="square" anchor="ctr">
            <a:spAutoFit/>
          </a:bodyPr>
          <a:lstStyle/>
          <a:p>
            <a:r>
              <a:rPr lang="de-DE" sz="2400" i="1" dirty="0"/>
              <a:t>Sowohl der </a:t>
            </a:r>
            <a:r>
              <a:rPr lang="de-DE" sz="2400" b="1" i="1" dirty="0">
                <a:solidFill>
                  <a:schemeClr val="accent6">
                    <a:lumMod val="50000"/>
                  </a:schemeClr>
                </a:solidFill>
              </a:rPr>
              <a:t>Umsatz</a:t>
            </a:r>
            <a:r>
              <a:rPr lang="de-DE" sz="2400" i="1" dirty="0"/>
              <a:t>, als auch die </a:t>
            </a:r>
            <a:r>
              <a:rPr lang="de-DE" sz="2400" b="1" i="1" dirty="0">
                <a:solidFill>
                  <a:srgbClr val="C00000"/>
                </a:solidFill>
              </a:rPr>
              <a:t>Höhe der Kosten </a:t>
            </a:r>
            <a:r>
              <a:rPr lang="de-DE" sz="2400" i="1" dirty="0"/>
              <a:t>beeinflussen den wirtschaftlichen Erfolg des Unternehmens!</a:t>
            </a:r>
          </a:p>
        </p:txBody>
      </p:sp>
    </p:spTree>
    <p:extLst>
      <p:ext uri="{BB962C8B-B14F-4D97-AF65-F5344CB8AC3E}">
        <p14:creationId xmlns:p14="http://schemas.microsoft.com/office/powerpoint/2010/main" val="243644799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22" grpId="0" animBg="1"/>
      <p:bldP spid="7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51D5FA0-890A-08A1-CCB0-FBC86054C9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tabLst>
                <a:tab pos="3238500" algn="l"/>
              </a:tabLst>
            </a:pPr>
            <a:r>
              <a:rPr lang="de-DE" dirty="0"/>
              <a:t>Arten von Kosten der Bäckerei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F5D7EB44-A414-94C0-3E5D-028F703857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23FFEC-42AF-4C5F-8FEB-D69D9B6A7C04}" type="slidenum">
              <a:rPr lang="de-AT" smtClean="0"/>
              <a:t>9</a:t>
            </a:fld>
            <a:endParaRPr lang="de-AT"/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624DEABD-0C1F-EE3A-C1F1-17A15F774766}"/>
              </a:ext>
            </a:extLst>
          </p:cNvPr>
          <p:cNvSpPr txBox="1"/>
          <p:nvPr/>
        </p:nvSpPr>
        <p:spPr>
          <a:xfrm>
            <a:off x="838200" y="1609624"/>
            <a:ext cx="9974580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400" dirty="0"/>
              <a:t>Um einen Überblick über die Kosten in einem Unternehmen zu haben, werden diese in „Kostenarten“ gegliedert. Hier werden sie nach Funktionen im Unternehmen unterschieden. </a:t>
            </a:r>
            <a:r>
              <a:rPr lang="de-DE" sz="2400" b="1" dirty="0"/>
              <a:t>Welche Arten von Kosten gibt es?</a:t>
            </a:r>
          </a:p>
        </p:txBody>
      </p:sp>
      <p:sp>
        <p:nvSpPr>
          <p:cNvPr id="3" name="Rechteck 2">
            <a:extLst>
              <a:ext uri="{FF2B5EF4-FFF2-40B4-BE49-F238E27FC236}">
                <a16:creationId xmlns:a16="http://schemas.microsoft.com/office/drawing/2014/main" id="{884A8CA3-4AE5-6F64-5E62-34AA3D9DC566}"/>
              </a:ext>
            </a:extLst>
          </p:cNvPr>
          <p:cNvSpPr/>
          <p:nvPr/>
        </p:nvSpPr>
        <p:spPr>
          <a:xfrm>
            <a:off x="1424231" y="3073849"/>
            <a:ext cx="2700000" cy="540000"/>
          </a:xfrm>
          <a:custGeom>
            <a:avLst/>
            <a:gdLst>
              <a:gd name="connsiteX0" fmla="*/ 0 w 2700000"/>
              <a:gd name="connsiteY0" fmla="*/ 0 h 540000"/>
              <a:gd name="connsiteX1" fmla="*/ 2700000 w 2700000"/>
              <a:gd name="connsiteY1" fmla="*/ 0 h 540000"/>
              <a:gd name="connsiteX2" fmla="*/ 2700000 w 2700000"/>
              <a:gd name="connsiteY2" fmla="*/ 540000 h 540000"/>
              <a:gd name="connsiteX3" fmla="*/ 0 w 2700000"/>
              <a:gd name="connsiteY3" fmla="*/ 540000 h 540000"/>
              <a:gd name="connsiteX4" fmla="*/ 0 w 2700000"/>
              <a:gd name="connsiteY4" fmla="*/ 0 h 54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00000" h="540000" fill="none" extrusionOk="0">
                <a:moveTo>
                  <a:pt x="0" y="0"/>
                </a:moveTo>
                <a:cubicBezTo>
                  <a:pt x="832657" y="144375"/>
                  <a:pt x="1571066" y="-124624"/>
                  <a:pt x="2700000" y="0"/>
                </a:cubicBezTo>
                <a:cubicBezTo>
                  <a:pt x="2678299" y="113344"/>
                  <a:pt x="2736899" y="476054"/>
                  <a:pt x="2700000" y="540000"/>
                </a:cubicBezTo>
                <a:cubicBezTo>
                  <a:pt x="1914103" y="418074"/>
                  <a:pt x="394715" y="397231"/>
                  <a:pt x="0" y="540000"/>
                </a:cubicBezTo>
                <a:cubicBezTo>
                  <a:pt x="29231" y="415069"/>
                  <a:pt x="-16873" y="97196"/>
                  <a:pt x="0" y="0"/>
                </a:cubicBezTo>
                <a:close/>
              </a:path>
              <a:path w="2700000" h="540000" stroke="0" extrusionOk="0">
                <a:moveTo>
                  <a:pt x="0" y="0"/>
                </a:moveTo>
                <a:cubicBezTo>
                  <a:pt x="1222372" y="-71072"/>
                  <a:pt x="1836478" y="-64449"/>
                  <a:pt x="2700000" y="0"/>
                </a:cubicBezTo>
                <a:cubicBezTo>
                  <a:pt x="2737702" y="119548"/>
                  <a:pt x="2685292" y="331731"/>
                  <a:pt x="2700000" y="540000"/>
                </a:cubicBezTo>
                <a:cubicBezTo>
                  <a:pt x="2143272" y="571869"/>
                  <a:pt x="586893" y="503893"/>
                  <a:pt x="0" y="540000"/>
                </a:cubicBezTo>
                <a:cubicBezTo>
                  <a:pt x="-27760" y="291780"/>
                  <a:pt x="-42155" y="241454"/>
                  <a:pt x="0" y="0"/>
                </a:cubicBezTo>
                <a:close/>
              </a:path>
            </a:pathLst>
          </a:custGeom>
          <a:solidFill>
            <a:schemeClr val="accent6">
              <a:lumMod val="75000"/>
            </a:schemeClr>
          </a:solidFill>
          <a:ln>
            <a:solidFill>
              <a:schemeClr val="accent6">
                <a:lumMod val="50000"/>
              </a:schemeClr>
            </a:solidFill>
            <a:extLst>
              <a:ext uri="{C807C97D-BFC1-408E-A445-0C87EB9F89A2}">
                <ask:lineSketchStyleProps xmlns:ask="http://schemas.microsoft.com/office/drawing/2018/sketchyshapes" sd="215825884">
                  <a:prstGeom prst="rect">
                    <a:avLst/>
                  </a:prstGeom>
                  <ask:type>
                    <ask:lineSketchCurved/>
                  </ask:type>
                </ask:lineSketchStyleProps>
              </a:ext>
            </a:extLst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2000" b="1" dirty="0"/>
              <a:t>Materialkosten</a:t>
            </a:r>
            <a:endParaRPr lang="de-AT" sz="2400" dirty="0"/>
          </a:p>
        </p:txBody>
      </p:sp>
      <p:sp>
        <p:nvSpPr>
          <p:cNvPr id="17" name="Rechteck 16">
            <a:extLst>
              <a:ext uri="{FF2B5EF4-FFF2-40B4-BE49-F238E27FC236}">
                <a16:creationId xmlns:a16="http://schemas.microsoft.com/office/drawing/2014/main" id="{756096AD-68DC-E0A9-B49C-2055085557A4}"/>
              </a:ext>
            </a:extLst>
          </p:cNvPr>
          <p:cNvSpPr/>
          <p:nvPr/>
        </p:nvSpPr>
        <p:spPr>
          <a:xfrm>
            <a:off x="4417384" y="3091849"/>
            <a:ext cx="6550134" cy="504000"/>
          </a:xfrm>
          <a:prstGeom prst="rect">
            <a:avLst/>
          </a:prstGeom>
          <a:solidFill>
            <a:srgbClr val="FFDD00"/>
          </a:solidFill>
          <a:ln>
            <a:solidFill>
              <a:srgbClr val="5A4012"/>
            </a:solidFill>
            <a:prstDash val="sysDash"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AT" dirty="0">
                <a:solidFill>
                  <a:srgbClr val="5A4012"/>
                </a:solidFill>
              </a:rPr>
              <a:t>z. B.: Mehl, Zucker, Germ, Eier, Wasser, Strom in den Bäckereien, … </a:t>
            </a:r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E885B6DB-45EE-A71F-C0D1-86C151ED2D93}"/>
              </a:ext>
            </a:extLst>
          </p:cNvPr>
          <p:cNvSpPr/>
          <p:nvPr/>
        </p:nvSpPr>
        <p:spPr>
          <a:xfrm>
            <a:off x="1424231" y="3925461"/>
            <a:ext cx="2700000" cy="540000"/>
          </a:xfrm>
          <a:custGeom>
            <a:avLst/>
            <a:gdLst>
              <a:gd name="connsiteX0" fmla="*/ 0 w 2700000"/>
              <a:gd name="connsiteY0" fmla="*/ 0 h 540000"/>
              <a:gd name="connsiteX1" fmla="*/ 2700000 w 2700000"/>
              <a:gd name="connsiteY1" fmla="*/ 0 h 540000"/>
              <a:gd name="connsiteX2" fmla="*/ 2700000 w 2700000"/>
              <a:gd name="connsiteY2" fmla="*/ 540000 h 540000"/>
              <a:gd name="connsiteX3" fmla="*/ 0 w 2700000"/>
              <a:gd name="connsiteY3" fmla="*/ 540000 h 540000"/>
              <a:gd name="connsiteX4" fmla="*/ 0 w 2700000"/>
              <a:gd name="connsiteY4" fmla="*/ 0 h 54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00000" h="540000" fill="none" extrusionOk="0">
                <a:moveTo>
                  <a:pt x="0" y="0"/>
                </a:moveTo>
                <a:cubicBezTo>
                  <a:pt x="832657" y="144375"/>
                  <a:pt x="1571066" y="-124624"/>
                  <a:pt x="2700000" y="0"/>
                </a:cubicBezTo>
                <a:cubicBezTo>
                  <a:pt x="2678299" y="113344"/>
                  <a:pt x="2736899" y="476054"/>
                  <a:pt x="2700000" y="540000"/>
                </a:cubicBezTo>
                <a:cubicBezTo>
                  <a:pt x="1914103" y="418074"/>
                  <a:pt x="394715" y="397231"/>
                  <a:pt x="0" y="540000"/>
                </a:cubicBezTo>
                <a:cubicBezTo>
                  <a:pt x="29231" y="415069"/>
                  <a:pt x="-16873" y="97196"/>
                  <a:pt x="0" y="0"/>
                </a:cubicBezTo>
                <a:close/>
              </a:path>
              <a:path w="2700000" h="540000" stroke="0" extrusionOk="0">
                <a:moveTo>
                  <a:pt x="0" y="0"/>
                </a:moveTo>
                <a:cubicBezTo>
                  <a:pt x="1222372" y="-71072"/>
                  <a:pt x="1836478" y="-64449"/>
                  <a:pt x="2700000" y="0"/>
                </a:cubicBezTo>
                <a:cubicBezTo>
                  <a:pt x="2737702" y="119548"/>
                  <a:pt x="2685292" y="331731"/>
                  <a:pt x="2700000" y="540000"/>
                </a:cubicBezTo>
                <a:cubicBezTo>
                  <a:pt x="2143272" y="571869"/>
                  <a:pt x="586893" y="503893"/>
                  <a:pt x="0" y="540000"/>
                </a:cubicBezTo>
                <a:cubicBezTo>
                  <a:pt x="-27760" y="291780"/>
                  <a:pt x="-42155" y="241454"/>
                  <a:pt x="0" y="0"/>
                </a:cubicBezTo>
                <a:close/>
              </a:path>
            </a:pathLst>
          </a:custGeom>
          <a:solidFill>
            <a:schemeClr val="accent6">
              <a:lumMod val="75000"/>
            </a:schemeClr>
          </a:solidFill>
          <a:ln>
            <a:solidFill>
              <a:schemeClr val="accent6">
                <a:lumMod val="50000"/>
              </a:schemeClr>
            </a:solidFill>
            <a:extLst>
              <a:ext uri="{C807C97D-BFC1-408E-A445-0C87EB9F89A2}">
                <ask:lineSketchStyleProps xmlns:ask="http://schemas.microsoft.com/office/drawing/2018/sketchyshapes" sd="215825884">
                  <a:prstGeom prst="rect">
                    <a:avLst/>
                  </a:prstGeom>
                  <ask:type>
                    <ask:lineSketchCurved/>
                  </ask:type>
                </ask:lineSketchStyleProps>
              </a:ext>
            </a:extLst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2000" b="1" dirty="0"/>
              <a:t>Personalkosten</a:t>
            </a:r>
            <a:endParaRPr lang="de-AT" sz="2400" dirty="0"/>
          </a:p>
        </p:txBody>
      </p:sp>
      <p:sp>
        <p:nvSpPr>
          <p:cNvPr id="32" name="Rechteck 31">
            <a:extLst>
              <a:ext uri="{FF2B5EF4-FFF2-40B4-BE49-F238E27FC236}">
                <a16:creationId xmlns:a16="http://schemas.microsoft.com/office/drawing/2014/main" id="{C3220DAF-8477-208B-EC91-5C835B95EB60}"/>
              </a:ext>
            </a:extLst>
          </p:cNvPr>
          <p:cNvSpPr/>
          <p:nvPr/>
        </p:nvSpPr>
        <p:spPr>
          <a:xfrm>
            <a:off x="1424231" y="4779309"/>
            <a:ext cx="2700000" cy="540000"/>
          </a:xfrm>
          <a:custGeom>
            <a:avLst/>
            <a:gdLst>
              <a:gd name="connsiteX0" fmla="*/ 0 w 2700000"/>
              <a:gd name="connsiteY0" fmla="*/ 0 h 540000"/>
              <a:gd name="connsiteX1" fmla="*/ 2700000 w 2700000"/>
              <a:gd name="connsiteY1" fmla="*/ 0 h 540000"/>
              <a:gd name="connsiteX2" fmla="*/ 2700000 w 2700000"/>
              <a:gd name="connsiteY2" fmla="*/ 540000 h 540000"/>
              <a:gd name="connsiteX3" fmla="*/ 0 w 2700000"/>
              <a:gd name="connsiteY3" fmla="*/ 540000 h 540000"/>
              <a:gd name="connsiteX4" fmla="*/ 0 w 2700000"/>
              <a:gd name="connsiteY4" fmla="*/ 0 h 54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00000" h="540000" fill="none" extrusionOk="0">
                <a:moveTo>
                  <a:pt x="0" y="0"/>
                </a:moveTo>
                <a:cubicBezTo>
                  <a:pt x="832657" y="144375"/>
                  <a:pt x="1571066" y="-124624"/>
                  <a:pt x="2700000" y="0"/>
                </a:cubicBezTo>
                <a:cubicBezTo>
                  <a:pt x="2678299" y="113344"/>
                  <a:pt x="2736899" y="476054"/>
                  <a:pt x="2700000" y="540000"/>
                </a:cubicBezTo>
                <a:cubicBezTo>
                  <a:pt x="1914103" y="418074"/>
                  <a:pt x="394715" y="397231"/>
                  <a:pt x="0" y="540000"/>
                </a:cubicBezTo>
                <a:cubicBezTo>
                  <a:pt x="29231" y="415069"/>
                  <a:pt x="-16873" y="97196"/>
                  <a:pt x="0" y="0"/>
                </a:cubicBezTo>
                <a:close/>
              </a:path>
              <a:path w="2700000" h="540000" stroke="0" extrusionOk="0">
                <a:moveTo>
                  <a:pt x="0" y="0"/>
                </a:moveTo>
                <a:cubicBezTo>
                  <a:pt x="1222372" y="-71072"/>
                  <a:pt x="1836478" y="-64449"/>
                  <a:pt x="2700000" y="0"/>
                </a:cubicBezTo>
                <a:cubicBezTo>
                  <a:pt x="2737702" y="119548"/>
                  <a:pt x="2685292" y="331731"/>
                  <a:pt x="2700000" y="540000"/>
                </a:cubicBezTo>
                <a:cubicBezTo>
                  <a:pt x="2143272" y="571869"/>
                  <a:pt x="586893" y="503893"/>
                  <a:pt x="0" y="540000"/>
                </a:cubicBezTo>
                <a:cubicBezTo>
                  <a:pt x="-27760" y="291780"/>
                  <a:pt x="-42155" y="241454"/>
                  <a:pt x="0" y="0"/>
                </a:cubicBezTo>
                <a:close/>
              </a:path>
            </a:pathLst>
          </a:custGeom>
          <a:solidFill>
            <a:schemeClr val="accent6">
              <a:lumMod val="75000"/>
            </a:schemeClr>
          </a:solidFill>
          <a:ln>
            <a:solidFill>
              <a:schemeClr val="accent6">
                <a:lumMod val="50000"/>
              </a:schemeClr>
            </a:solidFill>
            <a:extLst>
              <a:ext uri="{C807C97D-BFC1-408E-A445-0C87EB9F89A2}">
                <ask:lineSketchStyleProps xmlns:ask="http://schemas.microsoft.com/office/drawing/2018/sketchyshapes" sd="215825884">
                  <a:prstGeom prst="rect">
                    <a:avLst/>
                  </a:prstGeom>
                  <ask:type>
                    <ask:lineSketchCurved/>
                  </ask:type>
                </ask:lineSketchStyleProps>
              </a:ext>
            </a:extLst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2000" b="1" dirty="0"/>
              <a:t>Raumkosten</a:t>
            </a:r>
            <a:endParaRPr lang="de-AT" sz="2400" dirty="0"/>
          </a:p>
        </p:txBody>
      </p:sp>
      <p:sp>
        <p:nvSpPr>
          <p:cNvPr id="41" name="Rechteck 40">
            <a:extLst>
              <a:ext uri="{FF2B5EF4-FFF2-40B4-BE49-F238E27FC236}">
                <a16:creationId xmlns:a16="http://schemas.microsoft.com/office/drawing/2014/main" id="{85346A37-2037-E089-C43C-AD714B9E2BE1}"/>
              </a:ext>
            </a:extLst>
          </p:cNvPr>
          <p:cNvSpPr/>
          <p:nvPr/>
        </p:nvSpPr>
        <p:spPr>
          <a:xfrm>
            <a:off x="1424231" y="5633157"/>
            <a:ext cx="2700000" cy="540000"/>
          </a:xfrm>
          <a:custGeom>
            <a:avLst/>
            <a:gdLst>
              <a:gd name="connsiteX0" fmla="*/ 0 w 2700000"/>
              <a:gd name="connsiteY0" fmla="*/ 0 h 540000"/>
              <a:gd name="connsiteX1" fmla="*/ 2700000 w 2700000"/>
              <a:gd name="connsiteY1" fmla="*/ 0 h 540000"/>
              <a:gd name="connsiteX2" fmla="*/ 2700000 w 2700000"/>
              <a:gd name="connsiteY2" fmla="*/ 540000 h 540000"/>
              <a:gd name="connsiteX3" fmla="*/ 0 w 2700000"/>
              <a:gd name="connsiteY3" fmla="*/ 540000 h 540000"/>
              <a:gd name="connsiteX4" fmla="*/ 0 w 2700000"/>
              <a:gd name="connsiteY4" fmla="*/ 0 h 54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00000" h="540000" fill="none" extrusionOk="0">
                <a:moveTo>
                  <a:pt x="0" y="0"/>
                </a:moveTo>
                <a:cubicBezTo>
                  <a:pt x="832657" y="144375"/>
                  <a:pt x="1571066" y="-124624"/>
                  <a:pt x="2700000" y="0"/>
                </a:cubicBezTo>
                <a:cubicBezTo>
                  <a:pt x="2678299" y="113344"/>
                  <a:pt x="2736899" y="476054"/>
                  <a:pt x="2700000" y="540000"/>
                </a:cubicBezTo>
                <a:cubicBezTo>
                  <a:pt x="1914103" y="418074"/>
                  <a:pt x="394715" y="397231"/>
                  <a:pt x="0" y="540000"/>
                </a:cubicBezTo>
                <a:cubicBezTo>
                  <a:pt x="29231" y="415069"/>
                  <a:pt x="-16873" y="97196"/>
                  <a:pt x="0" y="0"/>
                </a:cubicBezTo>
                <a:close/>
              </a:path>
              <a:path w="2700000" h="540000" stroke="0" extrusionOk="0">
                <a:moveTo>
                  <a:pt x="0" y="0"/>
                </a:moveTo>
                <a:cubicBezTo>
                  <a:pt x="1222372" y="-71072"/>
                  <a:pt x="1836478" y="-64449"/>
                  <a:pt x="2700000" y="0"/>
                </a:cubicBezTo>
                <a:cubicBezTo>
                  <a:pt x="2737702" y="119548"/>
                  <a:pt x="2685292" y="331731"/>
                  <a:pt x="2700000" y="540000"/>
                </a:cubicBezTo>
                <a:cubicBezTo>
                  <a:pt x="2143272" y="571869"/>
                  <a:pt x="586893" y="503893"/>
                  <a:pt x="0" y="540000"/>
                </a:cubicBezTo>
                <a:cubicBezTo>
                  <a:pt x="-27760" y="291780"/>
                  <a:pt x="-42155" y="241454"/>
                  <a:pt x="0" y="0"/>
                </a:cubicBezTo>
                <a:close/>
              </a:path>
            </a:pathLst>
          </a:custGeom>
          <a:solidFill>
            <a:schemeClr val="accent6">
              <a:lumMod val="75000"/>
            </a:schemeClr>
          </a:solidFill>
          <a:ln>
            <a:solidFill>
              <a:schemeClr val="accent6">
                <a:lumMod val="50000"/>
              </a:schemeClr>
            </a:solidFill>
            <a:extLst>
              <a:ext uri="{C807C97D-BFC1-408E-A445-0C87EB9F89A2}">
                <ask:lineSketchStyleProps xmlns:ask="http://schemas.microsoft.com/office/drawing/2018/sketchyshapes" sd="215825884">
                  <a:prstGeom prst="rect">
                    <a:avLst/>
                  </a:prstGeom>
                  <ask:type>
                    <ask:lineSketchCurved/>
                  </ask:type>
                </ask:lineSketchStyleProps>
              </a:ext>
            </a:extLst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2000" b="1" dirty="0"/>
              <a:t>Verwaltungskosten</a:t>
            </a:r>
            <a:endParaRPr lang="de-AT" sz="2400" dirty="0"/>
          </a:p>
        </p:txBody>
      </p:sp>
      <p:sp>
        <p:nvSpPr>
          <p:cNvPr id="51" name="Rechteck 50">
            <a:extLst>
              <a:ext uri="{FF2B5EF4-FFF2-40B4-BE49-F238E27FC236}">
                <a16:creationId xmlns:a16="http://schemas.microsoft.com/office/drawing/2014/main" id="{82519D35-7E38-6D1F-6D8A-C40DBFEB7576}"/>
              </a:ext>
            </a:extLst>
          </p:cNvPr>
          <p:cNvSpPr/>
          <p:nvPr/>
        </p:nvSpPr>
        <p:spPr>
          <a:xfrm>
            <a:off x="4428038" y="3934686"/>
            <a:ext cx="6550134" cy="504000"/>
          </a:xfrm>
          <a:prstGeom prst="rect">
            <a:avLst/>
          </a:prstGeom>
          <a:solidFill>
            <a:srgbClr val="FFDD00"/>
          </a:solidFill>
          <a:ln>
            <a:solidFill>
              <a:srgbClr val="5A4012"/>
            </a:solidFill>
            <a:prstDash val="sysDash"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AT" dirty="0">
                <a:solidFill>
                  <a:srgbClr val="5A4012"/>
                </a:solidFill>
              </a:rPr>
              <a:t>z. B.: Löhne für </a:t>
            </a:r>
            <a:r>
              <a:rPr lang="de-AT" dirty="0" err="1">
                <a:solidFill>
                  <a:srgbClr val="5A4012"/>
                </a:solidFill>
              </a:rPr>
              <a:t>Bäcker:innen</a:t>
            </a:r>
            <a:r>
              <a:rPr lang="de-AT" dirty="0">
                <a:solidFill>
                  <a:srgbClr val="5A4012"/>
                </a:solidFill>
              </a:rPr>
              <a:t>, Gehälter für </a:t>
            </a:r>
            <a:r>
              <a:rPr lang="de-AT" dirty="0" err="1">
                <a:solidFill>
                  <a:srgbClr val="5A4012"/>
                </a:solidFill>
              </a:rPr>
              <a:t>Verkäufer:innen</a:t>
            </a:r>
            <a:r>
              <a:rPr lang="de-AT" dirty="0">
                <a:solidFill>
                  <a:srgbClr val="5A4012"/>
                </a:solidFill>
              </a:rPr>
              <a:t>, …</a:t>
            </a:r>
          </a:p>
        </p:txBody>
      </p:sp>
      <p:sp>
        <p:nvSpPr>
          <p:cNvPr id="52" name="Rechteck 51">
            <a:extLst>
              <a:ext uri="{FF2B5EF4-FFF2-40B4-BE49-F238E27FC236}">
                <a16:creationId xmlns:a16="http://schemas.microsoft.com/office/drawing/2014/main" id="{B63EAFFB-94A2-AFA6-584C-048C9977DBC6}"/>
              </a:ext>
            </a:extLst>
          </p:cNvPr>
          <p:cNvSpPr/>
          <p:nvPr/>
        </p:nvSpPr>
        <p:spPr>
          <a:xfrm>
            <a:off x="4428038" y="4796500"/>
            <a:ext cx="6550134" cy="504000"/>
          </a:xfrm>
          <a:prstGeom prst="rect">
            <a:avLst/>
          </a:prstGeom>
          <a:solidFill>
            <a:srgbClr val="FFDD00"/>
          </a:solidFill>
          <a:ln>
            <a:solidFill>
              <a:srgbClr val="5A4012"/>
            </a:solidFill>
            <a:prstDash val="sysDash"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AT" dirty="0">
                <a:solidFill>
                  <a:srgbClr val="5A4012"/>
                </a:solidFill>
              </a:rPr>
              <a:t>z. B.: Miete für Filialen, Kredite und Zinsen für eigene Gebäude, …</a:t>
            </a:r>
          </a:p>
        </p:txBody>
      </p:sp>
      <p:sp>
        <p:nvSpPr>
          <p:cNvPr id="53" name="Rechteck 52">
            <a:extLst>
              <a:ext uri="{FF2B5EF4-FFF2-40B4-BE49-F238E27FC236}">
                <a16:creationId xmlns:a16="http://schemas.microsoft.com/office/drawing/2014/main" id="{F3D7FCF7-7DBF-1958-8013-A0A6547DC6C3}"/>
              </a:ext>
            </a:extLst>
          </p:cNvPr>
          <p:cNvSpPr/>
          <p:nvPr/>
        </p:nvSpPr>
        <p:spPr>
          <a:xfrm>
            <a:off x="4428038" y="5624588"/>
            <a:ext cx="6550134" cy="504000"/>
          </a:xfrm>
          <a:prstGeom prst="rect">
            <a:avLst/>
          </a:prstGeom>
          <a:solidFill>
            <a:srgbClr val="FFDD00"/>
          </a:solidFill>
          <a:ln>
            <a:solidFill>
              <a:srgbClr val="5A4012"/>
            </a:solidFill>
            <a:prstDash val="sysDash"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AT" dirty="0">
                <a:solidFill>
                  <a:srgbClr val="5A4012"/>
                </a:solidFill>
              </a:rPr>
              <a:t>z. B.: Gehälter für Büroangestellte, Bürokosten, IT-Kosten …</a:t>
            </a:r>
          </a:p>
        </p:txBody>
      </p:sp>
      <p:pic>
        <p:nvPicPr>
          <p:cNvPr id="50" name="Picture 2" descr="Ströck-Brot – Wikipedia">
            <a:extLst>
              <a:ext uri="{FF2B5EF4-FFF2-40B4-BE49-F238E27FC236}">
                <a16:creationId xmlns:a16="http://schemas.microsoft.com/office/drawing/2014/main" id="{499E0B0B-860B-2DD5-54AE-8A84FC59DFC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8152" y="725728"/>
            <a:ext cx="2039737" cy="8392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3" name="Gruppieren 12">
            <a:extLst>
              <a:ext uri="{FF2B5EF4-FFF2-40B4-BE49-F238E27FC236}">
                <a16:creationId xmlns:a16="http://schemas.microsoft.com/office/drawing/2014/main" id="{2D408C07-784A-A257-95EE-523760133001}"/>
              </a:ext>
            </a:extLst>
          </p:cNvPr>
          <p:cNvGrpSpPr/>
          <p:nvPr/>
        </p:nvGrpSpPr>
        <p:grpSpPr>
          <a:xfrm>
            <a:off x="1246243" y="3408537"/>
            <a:ext cx="360000" cy="360000"/>
            <a:chOff x="1489799" y="1539413"/>
            <a:chExt cx="1260000" cy="1260000"/>
          </a:xfrm>
          <a:solidFill>
            <a:schemeClr val="accent6">
              <a:lumMod val="20000"/>
              <a:lumOff val="80000"/>
            </a:schemeClr>
          </a:solidFill>
        </p:grpSpPr>
        <p:sp>
          <p:nvSpPr>
            <p:cNvPr id="18" name="Ellipse 17">
              <a:extLst>
                <a:ext uri="{FF2B5EF4-FFF2-40B4-BE49-F238E27FC236}">
                  <a16:creationId xmlns:a16="http://schemas.microsoft.com/office/drawing/2014/main" id="{091F6993-A313-3009-17B8-5545FAE46FCA}"/>
                </a:ext>
              </a:extLst>
            </p:cNvPr>
            <p:cNvSpPr/>
            <p:nvPr/>
          </p:nvSpPr>
          <p:spPr>
            <a:xfrm>
              <a:off x="1489799" y="1539413"/>
              <a:ext cx="1260000" cy="1260000"/>
            </a:xfrm>
            <a:prstGeom prst="ellipse">
              <a:avLst/>
            </a:prstGeom>
            <a:grpFill/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 sz="2800" dirty="0"/>
            </a:p>
          </p:txBody>
        </p:sp>
        <p:pic>
          <p:nvPicPr>
            <p:cNvPr id="19" name="Grafik 18">
              <a:extLst>
                <a:ext uri="{FF2B5EF4-FFF2-40B4-BE49-F238E27FC236}">
                  <a16:creationId xmlns:a16="http://schemas.microsoft.com/office/drawing/2014/main" id="{069D1503-FF39-C0F2-30C7-8B7D84B8D0F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rcRect/>
            <a:stretch/>
          </p:blipFill>
          <p:spPr>
            <a:xfrm>
              <a:off x="1669237" y="1813759"/>
              <a:ext cx="900001" cy="900001"/>
            </a:xfrm>
            <a:prstGeom prst="rect">
              <a:avLst/>
            </a:prstGeom>
          </p:spPr>
        </p:pic>
      </p:grpSp>
      <p:grpSp>
        <p:nvGrpSpPr>
          <p:cNvPr id="20" name="Gruppieren 19">
            <a:extLst>
              <a:ext uri="{FF2B5EF4-FFF2-40B4-BE49-F238E27FC236}">
                <a16:creationId xmlns:a16="http://schemas.microsoft.com/office/drawing/2014/main" id="{90101CE6-A9D9-F1B1-1ED7-63DF9A1F984F}"/>
              </a:ext>
            </a:extLst>
          </p:cNvPr>
          <p:cNvGrpSpPr/>
          <p:nvPr/>
        </p:nvGrpSpPr>
        <p:grpSpPr>
          <a:xfrm>
            <a:off x="1244231" y="3185744"/>
            <a:ext cx="360000" cy="360000"/>
            <a:chOff x="1489799" y="1539413"/>
            <a:chExt cx="1260000" cy="1260000"/>
          </a:xfrm>
          <a:solidFill>
            <a:schemeClr val="accent6">
              <a:lumMod val="20000"/>
              <a:lumOff val="80000"/>
            </a:schemeClr>
          </a:solidFill>
        </p:grpSpPr>
        <p:sp>
          <p:nvSpPr>
            <p:cNvPr id="23" name="Ellipse 22">
              <a:extLst>
                <a:ext uri="{FF2B5EF4-FFF2-40B4-BE49-F238E27FC236}">
                  <a16:creationId xmlns:a16="http://schemas.microsoft.com/office/drawing/2014/main" id="{86FFE4B1-8006-19B5-6B5E-E192BB77C320}"/>
                </a:ext>
              </a:extLst>
            </p:cNvPr>
            <p:cNvSpPr/>
            <p:nvPr/>
          </p:nvSpPr>
          <p:spPr>
            <a:xfrm>
              <a:off x="1489799" y="1539413"/>
              <a:ext cx="1260000" cy="1260000"/>
            </a:xfrm>
            <a:prstGeom prst="ellipse">
              <a:avLst/>
            </a:prstGeom>
            <a:grpFill/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 sz="2800" dirty="0"/>
            </a:p>
          </p:txBody>
        </p:sp>
        <p:pic>
          <p:nvPicPr>
            <p:cNvPr id="24" name="Grafik 23">
              <a:extLst>
                <a:ext uri="{FF2B5EF4-FFF2-40B4-BE49-F238E27FC236}">
                  <a16:creationId xmlns:a16="http://schemas.microsoft.com/office/drawing/2014/main" id="{4EB5AFE3-E16B-E062-83B7-70822C575D73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rcRect/>
            <a:stretch/>
          </p:blipFill>
          <p:spPr>
            <a:xfrm>
              <a:off x="1669799" y="1651238"/>
              <a:ext cx="900001" cy="900001"/>
            </a:xfrm>
            <a:prstGeom prst="rect">
              <a:avLst/>
            </a:prstGeom>
          </p:spPr>
        </p:pic>
      </p:grpSp>
      <p:grpSp>
        <p:nvGrpSpPr>
          <p:cNvPr id="25" name="Gruppieren 24">
            <a:extLst>
              <a:ext uri="{FF2B5EF4-FFF2-40B4-BE49-F238E27FC236}">
                <a16:creationId xmlns:a16="http://schemas.microsoft.com/office/drawing/2014/main" id="{ED8C7C69-6864-FC8B-9DAF-B0409CDED128}"/>
              </a:ext>
            </a:extLst>
          </p:cNvPr>
          <p:cNvGrpSpPr/>
          <p:nvPr/>
        </p:nvGrpSpPr>
        <p:grpSpPr>
          <a:xfrm>
            <a:off x="1244231" y="2943779"/>
            <a:ext cx="360000" cy="360000"/>
            <a:chOff x="1489799" y="1539413"/>
            <a:chExt cx="1260000" cy="1260000"/>
          </a:xfrm>
          <a:solidFill>
            <a:schemeClr val="accent6">
              <a:lumMod val="20000"/>
              <a:lumOff val="80000"/>
            </a:schemeClr>
          </a:solidFill>
        </p:grpSpPr>
        <p:sp>
          <p:nvSpPr>
            <p:cNvPr id="27" name="Ellipse 26">
              <a:extLst>
                <a:ext uri="{FF2B5EF4-FFF2-40B4-BE49-F238E27FC236}">
                  <a16:creationId xmlns:a16="http://schemas.microsoft.com/office/drawing/2014/main" id="{C074B705-80AA-2F6E-E1DB-E45284BF6D89}"/>
                </a:ext>
              </a:extLst>
            </p:cNvPr>
            <p:cNvSpPr/>
            <p:nvPr/>
          </p:nvSpPr>
          <p:spPr>
            <a:xfrm>
              <a:off x="1489799" y="1539413"/>
              <a:ext cx="1260000" cy="1260000"/>
            </a:xfrm>
            <a:prstGeom prst="ellipse">
              <a:avLst/>
            </a:prstGeom>
            <a:grpFill/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 sz="2800" dirty="0"/>
            </a:p>
          </p:txBody>
        </p:sp>
        <p:pic>
          <p:nvPicPr>
            <p:cNvPr id="31" name="Grafik 30">
              <a:extLst>
                <a:ext uri="{FF2B5EF4-FFF2-40B4-BE49-F238E27FC236}">
                  <a16:creationId xmlns:a16="http://schemas.microsoft.com/office/drawing/2014/main" id="{3D7179E8-7BAA-0FA5-D06E-063E008F73C1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rcRect/>
            <a:stretch/>
          </p:blipFill>
          <p:spPr>
            <a:xfrm>
              <a:off x="1669799" y="1710444"/>
              <a:ext cx="900001" cy="900001"/>
            </a:xfrm>
            <a:prstGeom prst="rect">
              <a:avLst/>
            </a:prstGeom>
          </p:spPr>
        </p:pic>
      </p:grpSp>
      <p:grpSp>
        <p:nvGrpSpPr>
          <p:cNvPr id="33" name="Gruppieren 32">
            <a:extLst>
              <a:ext uri="{FF2B5EF4-FFF2-40B4-BE49-F238E27FC236}">
                <a16:creationId xmlns:a16="http://schemas.microsoft.com/office/drawing/2014/main" id="{D6294D48-D2B4-8A22-B967-95BB81005D1E}"/>
              </a:ext>
            </a:extLst>
          </p:cNvPr>
          <p:cNvGrpSpPr/>
          <p:nvPr/>
        </p:nvGrpSpPr>
        <p:grpSpPr>
          <a:xfrm>
            <a:off x="1244231" y="4129121"/>
            <a:ext cx="360000" cy="360000"/>
            <a:chOff x="1489799" y="1539413"/>
            <a:chExt cx="1260000" cy="1260000"/>
          </a:xfrm>
          <a:solidFill>
            <a:schemeClr val="accent6">
              <a:lumMod val="20000"/>
              <a:lumOff val="80000"/>
            </a:schemeClr>
          </a:solidFill>
        </p:grpSpPr>
        <p:sp>
          <p:nvSpPr>
            <p:cNvPr id="37" name="Ellipse 36">
              <a:extLst>
                <a:ext uri="{FF2B5EF4-FFF2-40B4-BE49-F238E27FC236}">
                  <a16:creationId xmlns:a16="http://schemas.microsoft.com/office/drawing/2014/main" id="{84DF63DA-DA16-9D40-EC2F-D818FBA9165F}"/>
                </a:ext>
              </a:extLst>
            </p:cNvPr>
            <p:cNvSpPr/>
            <p:nvPr/>
          </p:nvSpPr>
          <p:spPr>
            <a:xfrm>
              <a:off x="1489799" y="1539413"/>
              <a:ext cx="1260000" cy="1260000"/>
            </a:xfrm>
            <a:prstGeom prst="ellipse">
              <a:avLst/>
            </a:prstGeom>
            <a:grpFill/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 sz="2800" dirty="0"/>
            </a:p>
          </p:txBody>
        </p:sp>
        <p:pic>
          <p:nvPicPr>
            <p:cNvPr id="45" name="Grafik 44">
              <a:extLst>
                <a:ext uri="{FF2B5EF4-FFF2-40B4-BE49-F238E27FC236}">
                  <a16:creationId xmlns:a16="http://schemas.microsoft.com/office/drawing/2014/main" id="{EAD9713C-5AD4-0364-071F-A7C625654468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rcRect/>
            <a:stretch/>
          </p:blipFill>
          <p:spPr>
            <a:xfrm>
              <a:off x="1669799" y="1651238"/>
              <a:ext cx="900001" cy="900001"/>
            </a:xfrm>
            <a:prstGeom prst="rect">
              <a:avLst/>
            </a:prstGeom>
          </p:spPr>
        </p:pic>
      </p:grpSp>
      <p:grpSp>
        <p:nvGrpSpPr>
          <p:cNvPr id="47" name="Gruppieren 46">
            <a:extLst>
              <a:ext uri="{FF2B5EF4-FFF2-40B4-BE49-F238E27FC236}">
                <a16:creationId xmlns:a16="http://schemas.microsoft.com/office/drawing/2014/main" id="{383E627F-8556-1861-DBC4-5A9710EB8B8C}"/>
              </a:ext>
            </a:extLst>
          </p:cNvPr>
          <p:cNvGrpSpPr/>
          <p:nvPr/>
        </p:nvGrpSpPr>
        <p:grpSpPr>
          <a:xfrm>
            <a:off x="1244231" y="3862652"/>
            <a:ext cx="360000" cy="360000"/>
            <a:chOff x="1489799" y="1539413"/>
            <a:chExt cx="1260000" cy="1260000"/>
          </a:xfrm>
          <a:solidFill>
            <a:schemeClr val="accent6">
              <a:lumMod val="20000"/>
              <a:lumOff val="80000"/>
            </a:schemeClr>
          </a:solidFill>
        </p:grpSpPr>
        <p:sp>
          <p:nvSpPr>
            <p:cNvPr id="54" name="Ellipse 53">
              <a:extLst>
                <a:ext uri="{FF2B5EF4-FFF2-40B4-BE49-F238E27FC236}">
                  <a16:creationId xmlns:a16="http://schemas.microsoft.com/office/drawing/2014/main" id="{28E3C522-F109-496A-E087-D51C18D72B93}"/>
                </a:ext>
              </a:extLst>
            </p:cNvPr>
            <p:cNvSpPr/>
            <p:nvPr/>
          </p:nvSpPr>
          <p:spPr>
            <a:xfrm>
              <a:off x="1489799" y="1539413"/>
              <a:ext cx="1260000" cy="1260000"/>
            </a:xfrm>
            <a:prstGeom prst="ellipse">
              <a:avLst/>
            </a:prstGeom>
            <a:grpFill/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 sz="2800" dirty="0"/>
            </a:p>
          </p:txBody>
        </p:sp>
        <p:pic>
          <p:nvPicPr>
            <p:cNvPr id="55" name="Grafik 54">
              <a:extLst>
                <a:ext uri="{FF2B5EF4-FFF2-40B4-BE49-F238E27FC236}">
                  <a16:creationId xmlns:a16="http://schemas.microsoft.com/office/drawing/2014/main" id="{4B461870-B30F-0DDF-CB72-FE131C4A100B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>
              <a:extLs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rcRect/>
            <a:stretch/>
          </p:blipFill>
          <p:spPr>
            <a:xfrm>
              <a:off x="1719826" y="1719575"/>
              <a:ext cx="900001" cy="900001"/>
            </a:xfrm>
            <a:prstGeom prst="rect">
              <a:avLst/>
            </a:prstGeom>
          </p:spPr>
        </p:pic>
      </p:grpSp>
      <p:grpSp>
        <p:nvGrpSpPr>
          <p:cNvPr id="56" name="Gruppieren 55">
            <a:extLst>
              <a:ext uri="{FF2B5EF4-FFF2-40B4-BE49-F238E27FC236}">
                <a16:creationId xmlns:a16="http://schemas.microsoft.com/office/drawing/2014/main" id="{95E1C524-CE1A-F5CA-D235-6585F5499F7D}"/>
              </a:ext>
            </a:extLst>
          </p:cNvPr>
          <p:cNvGrpSpPr/>
          <p:nvPr/>
        </p:nvGrpSpPr>
        <p:grpSpPr>
          <a:xfrm>
            <a:off x="1244231" y="4997456"/>
            <a:ext cx="360000" cy="360000"/>
            <a:chOff x="1489799" y="1539413"/>
            <a:chExt cx="1260000" cy="1260000"/>
          </a:xfrm>
          <a:solidFill>
            <a:schemeClr val="accent6">
              <a:lumMod val="75000"/>
            </a:schemeClr>
          </a:solidFill>
        </p:grpSpPr>
        <p:sp>
          <p:nvSpPr>
            <p:cNvPr id="57" name="Ellipse 56">
              <a:extLst>
                <a:ext uri="{FF2B5EF4-FFF2-40B4-BE49-F238E27FC236}">
                  <a16:creationId xmlns:a16="http://schemas.microsoft.com/office/drawing/2014/main" id="{49DE804B-BF50-1FDC-B509-ABC3D3905AB5}"/>
                </a:ext>
              </a:extLst>
            </p:cNvPr>
            <p:cNvSpPr/>
            <p:nvPr/>
          </p:nvSpPr>
          <p:spPr>
            <a:xfrm>
              <a:off x="1489799" y="1539413"/>
              <a:ext cx="1260000" cy="1260000"/>
            </a:xfrm>
            <a:prstGeom prst="ellipse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 sz="2800" dirty="0"/>
            </a:p>
          </p:txBody>
        </p:sp>
        <p:pic>
          <p:nvPicPr>
            <p:cNvPr id="58" name="Grafik 57">
              <a:extLst>
                <a:ext uri="{FF2B5EF4-FFF2-40B4-BE49-F238E27FC236}">
                  <a16:creationId xmlns:a16="http://schemas.microsoft.com/office/drawing/2014/main" id="{7B8AE472-373F-929B-5504-8F79F644852C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>
              <a:extLst>
                <a:ext uri="{96DAC541-7B7A-43D3-8B79-37D633B846F1}">
                  <asvg:svgBlip xmlns:asvg="http://schemas.microsoft.com/office/drawing/2016/SVG/main" r:embed="rId15"/>
                </a:ext>
              </a:extLst>
            </a:blip>
            <a:srcRect/>
            <a:stretch/>
          </p:blipFill>
          <p:spPr>
            <a:xfrm>
              <a:off x="1669799" y="1651238"/>
              <a:ext cx="900001" cy="900001"/>
            </a:xfrm>
            <a:prstGeom prst="rect">
              <a:avLst/>
            </a:prstGeom>
          </p:spPr>
        </p:pic>
      </p:grpSp>
      <p:grpSp>
        <p:nvGrpSpPr>
          <p:cNvPr id="59" name="Gruppieren 58">
            <a:extLst>
              <a:ext uri="{FF2B5EF4-FFF2-40B4-BE49-F238E27FC236}">
                <a16:creationId xmlns:a16="http://schemas.microsoft.com/office/drawing/2014/main" id="{7565B710-E774-54B5-EFD2-FB4B33CFE783}"/>
              </a:ext>
            </a:extLst>
          </p:cNvPr>
          <p:cNvGrpSpPr/>
          <p:nvPr/>
        </p:nvGrpSpPr>
        <p:grpSpPr>
          <a:xfrm>
            <a:off x="1244231" y="4713119"/>
            <a:ext cx="360000" cy="360000"/>
            <a:chOff x="1489799" y="1539413"/>
            <a:chExt cx="1260000" cy="1260000"/>
          </a:xfrm>
          <a:solidFill>
            <a:schemeClr val="accent6">
              <a:lumMod val="75000"/>
            </a:schemeClr>
          </a:solidFill>
        </p:grpSpPr>
        <p:sp>
          <p:nvSpPr>
            <p:cNvPr id="60" name="Ellipse 59">
              <a:extLst>
                <a:ext uri="{FF2B5EF4-FFF2-40B4-BE49-F238E27FC236}">
                  <a16:creationId xmlns:a16="http://schemas.microsoft.com/office/drawing/2014/main" id="{D6D88C36-801D-1968-C03A-E222E7AB67C1}"/>
                </a:ext>
              </a:extLst>
            </p:cNvPr>
            <p:cNvSpPr/>
            <p:nvPr/>
          </p:nvSpPr>
          <p:spPr>
            <a:xfrm>
              <a:off x="1489799" y="1539413"/>
              <a:ext cx="1260000" cy="1260000"/>
            </a:xfrm>
            <a:prstGeom prst="ellipse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 sz="2800" dirty="0"/>
            </a:p>
          </p:txBody>
        </p:sp>
        <p:pic>
          <p:nvPicPr>
            <p:cNvPr id="61" name="Grafik 60">
              <a:extLst>
                <a:ext uri="{FF2B5EF4-FFF2-40B4-BE49-F238E27FC236}">
                  <a16:creationId xmlns:a16="http://schemas.microsoft.com/office/drawing/2014/main" id="{2BA718A6-8338-EEF4-0298-A3E86F51F804}"/>
                </a:ext>
              </a:extLst>
            </p:cNvPr>
            <p:cNvPicPr>
              <a:picLocks noChangeAspect="1"/>
            </p:cNvPicPr>
            <p:nvPr/>
          </p:nvPicPr>
          <p:blipFill>
            <a:blip r:embed="rId16">
              <a:extLst>
                <a:ext uri="{96DAC541-7B7A-43D3-8B79-37D633B846F1}">
                  <asvg:svgBlip xmlns:asvg="http://schemas.microsoft.com/office/drawing/2016/SVG/main" r:embed="rId17"/>
                </a:ext>
              </a:extLst>
            </a:blip>
            <a:srcRect/>
            <a:stretch/>
          </p:blipFill>
          <p:spPr>
            <a:xfrm>
              <a:off x="1719826" y="1719576"/>
              <a:ext cx="900001" cy="900001"/>
            </a:xfrm>
            <a:prstGeom prst="rect">
              <a:avLst/>
            </a:prstGeom>
          </p:spPr>
        </p:pic>
      </p:grpSp>
      <p:grpSp>
        <p:nvGrpSpPr>
          <p:cNvPr id="62" name="Gruppieren 61">
            <a:extLst>
              <a:ext uri="{FF2B5EF4-FFF2-40B4-BE49-F238E27FC236}">
                <a16:creationId xmlns:a16="http://schemas.microsoft.com/office/drawing/2014/main" id="{DF42691E-72B6-3A61-6174-77072F044BF5}"/>
              </a:ext>
            </a:extLst>
          </p:cNvPr>
          <p:cNvGrpSpPr/>
          <p:nvPr/>
        </p:nvGrpSpPr>
        <p:grpSpPr>
          <a:xfrm>
            <a:off x="1244231" y="5864235"/>
            <a:ext cx="360000" cy="360000"/>
            <a:chOff x="1489799" y="1539413"/>
            <a:chExt cx="1260000" cy="1260000"/>
          </a:xfrm>
          <a:solidFill>
            <a:schemeClr val="accent6">
              <a:lumMod val="20000"/>
              <a:lumOff val="80000"/>
            </a:schemeClr>
          </a:solidFill>
        </p:grpSpPr>
        <p:sp>
          <p:nvSpPr>
            <p:cNvPr id="63" name="Ellipse 62">
              <a:extLst>
                <a:ext uri="{FF2B5EF4-FFF2-40B4-BE49-F238E27FC236}">
                  <a16:creationId xmlns:a16="http://schemas.microsoft.com/office/drawing/2014/main" id="{B8C9AE95-F535-2B4A-E33A-8E8BDBE924C8}"/>
                </a:ext>
              </a:extLst>
            </p:cNvPr>
            <p:cNvSpPr/>
            <p:nvPr/>
          </p:nvSpPr>
          <p:spPr>
            <a:xfrm>
              <a:off x="1489799" y="1539413"/>
              <a:ext cx="1260000" cy="1260000"/>
            </a:xfrm>
            <a:prstGeom prst="ellipse">
              <a:avLst/>
            </a:prstGeom>
            <a:grpFill/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 sz="2800" dirty="0"/>
            </a:p>
          </p:txBody>
        </p:sp>
        <p:pic>
          <p:nvPicPr>
            <p:cNvPr id="64" name="Grafik 63" descr="Besprechung mit einfarbiger Füllung">
              <a:extLst>
                <a:ext uri="{FF2B5EF4-FFF2-40B4-BE49-F238E27FC236}">
                  <a16:creationId xmlns:a16="http://schemas.microsoft.com/office/drawing/2014/main" id="{418F37B8-5DCC-3F44-EBD5-58A8C8566879}"/>
                </a:ext>
              </a:extLst>
            </p:cNvPr>
            <p:cNvPicPr>
              <a:picLocks noChangeAspect="1"/>
            </p:cNvPicPr>
            <p:nvPr/>
          </p:nvPicPr>
          <p:blipFill>
            <a:blip r:embed="rId18">
              <a:extLst>
                <a:ext uri="{96DAC541-7B7A-43D3-8B79-37D633B846F1}">
                  <asvg:svgBlip xmlns:asvg="http://schemas.microsoft.com/office/drawing/2016/SVG/main" r:embed="rId19"/>
                </a:ext>
              </a:extLst>
            </a:blip>
            <a:srcRect/>
            <a:stretch/>
          </p:blipFill>
          <p:spPr>
            <a:xfrm>
              <a:off x="1669799" y="1719413"/>
              <a:ext cx="900001" cy="900001"/>
            </a:xfrm>
            <a:prstGeom prst="rect">
              <a:avLst/>
            </a:prstGeom>
          </p:spPr>
        </p:pic>
      </p:grpSp>
      <p:grpSp>
        <p:nvGrpSpPr>
          <p:cNvPr id="65" name="Gruppieren 64">
            <a:extLst>
              <a:ext uri="{FF2B5EF4-FFF2-40B4-BE49-F238E27FC236}">
                <a16:creationId xmlns:a16="http://schemas.microsoft.com/office/drawing/2014/main" id="{8E5BCE90-3B94-6D2C-48B9-5540D6C160AF}"/>
              </a:ext>
            </a:extLst>
          </p:cNvPr>
          <p:cNvGrpSpPr/>
          <p:nvPr/>
        </p:nvGrpSpPr>
        <p:grpSpPr>
          <a:xfrm>
            <a:off x="1244231" y="5588534"/>
            <a:ext cx="360000" cy="360000"/>
            <a:chOff x="1489799" y="1539413"/>
            <a:chExt cx="1260000" cy="1260000"/>
          </a:xfrm>
          <a:solidFill>
            <a:schemeClr val="accent6">
              <a:lumMod val="20000"/>
              <a:lumOff val="80000"/>
            </a:schemeClr>
          </a:solidFill>
        </p:grpSpPr>
        <p:sp>
          <p:nvSpPr>
            <p:cNvPr id="66" name="Ellipse 65">
              <a:extLst>
                <a:ext uri="{FF2B5EF4-FFF2-40B4-BE49-F238E27FC236}">
                  <a16:creationId xmlns:a16="http://schemas.microsoft.com/office/drawing/2014/main" id="{012C74A2-57AA-643A-0C0A-601F83830F0F}"/>
                </a:ext>
              </a:extLst>
            </p:cNvPr>
            <p:cNvSpPr/>
            <p:nvPr/>
          </p:nvSpPr>
          <p:spPr>
            <a:xfrm>
              <a:off x="1489799" y="1539413"/>
              <a:ext cx="1260000" cy="1260000"/>
            </a:xfrm>
            <a:prstGeom prst="ellipse">
              <a:avLst/>
            </a:prstGeom>
            <a:grpFill/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 sz="2800" dirty="0"/>
            </a:p>
          </p:txBody>
        </p:sp>
        <p:pic>
          <p:nvPicPr>
            <p:cNvPr id="67" name="Grafik 66" descr="Arbeiten von zu Hause Schreibtisch mit einfarbiger Füllung">
              <a:extLst>
                <a:ext uri="{FF2B5EF4-FFF2-40B4-BE49-F238E27FC236}">
                  <a16:creationId xmlns:a16="http://schemas.microsoft.com/office/drawing/2014/main" id="{3BD01500-C75A-81E4-C3FD-D0B30E2C3C4B}"/>
                </a:ext>
              </a:extLst>
            </p:cNvPr>
            <p:cNvPicPr>
              <a:picLocks noChangeAspect="1"/>
            </p:cNvPicPr>
            <p:nvPr/>
          </p:nvPicPr>
          <p:blipFill>
            <a:blip r:embed="rId20">
              <a:extLst>
                <a:ext uri="{96DAC541-7B7A-43D3-8B79-37D633B846F1}">
                  <asvg:svgBlip xmlns:asvg="http://schemas.microsoft.com/office/drawing/2016/SVG/main" r:embed="rId21"/>
                </a:ext>
              </a:extLst>
            </a:blip>
            <a:srcRect/>
            <a:stretch/>
          </p:blipFill>
          <p:spPr>
            <a:xfrm>
              <a:off x="1669799" y="1719413"/>
              <a:ext cx="900001" cy="90000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24907290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51" grpId="0" animBg="1"/>
      <p:bldP spid="52" grpId="0" animBg="1"/>
      <p:bldP spid="53" grpId="0" animBg="1"/>
    </p:bldLst>
  </p:timing>
</p:sld>
</file>

<file path=ppt/theme/theme1.xml><?xml version="1.0" encoding="utf-8"?>
<a:theme xmlns:a="http://schemas.openxmlformats.org/drawingml/2006/main" name="1_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595324AF558A4644A44B7A3BBA3F768F" ma:contentTypeVersion="19" ma:contentTypeDescription="Ein neues Dokument erstellen." ma:contentTypeScope="" ma:versionID="0b19a1a682f2822feb727551d897a72a">
  <xsd:schema xmlns:xsd="http://www.w3.org/2001/XMLSchema" xmlns:xs="http://www.w3.org/2001/XMLSchema" xmlns:p="http://schemas.microsoft.com/office/2006/metadata/properties" xmlns:ns2="f799415d-695a-4815-bd71-e216a568b99c" xmlns:ns3="698a1803-52f3-4d4f-bff9-093c0d5dc281" targetNamespace="http://schemas.microsoft.com/office/2006/metadata/properties" ma:root="true" ma:fieldsID="b5da3d9658db36d04995aaea354189f4" ns2:_="" ns3:_="">
    <xsd:import namespace="f799415d-695a-4815-bd71-e216a568b99c"/>
    <xsd:import namespace="698a1803-52f3-4d4f-bff9-093c0d5dc28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ServiceLocation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799415d-695a-4815-bd71-e216a568b99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Bildmarkierungen" ma:readOnly="false" ma:fieldId="{5cf76f15-5ced-4ddc-b409-7134ff3c332f}" ma:taxonomyMulti="true" ma:sspId="20fdfe7a-b997-4e3a-99a3-6274e578001e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BillingMetadata" ma:index="26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98a1803-52f3-4d4f-bff9-093c0d5dc281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Freigegeben für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Freigegeben für -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e0198f83-c038-448f-a28e-b8faf4838776}" ma:internalName="TaxCatchAll" ma:showField="CatchAllData" ma:web="698a1803-52f3-4d4f-bff9-093c0d5dc28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f799415d-695a-4815-bd71-e216a568b99c">
      <Terms xmlns="http://schemas.microsoft.com/office/infopath/2007/PartnerControls"/>
    </lcf76f155ced4ddcb4097134ff3c332f>
    <TaxCatchAll xmlns="698a1803-52f3-4d4f-bff9-093c0d5dc281" xsi:nil="true"/>
  </documentManagement>
</p:properties>
</file>

<file path=customXml/itemProps1.xml><?xml version="1.0" encoding="utf-8"?>
<ds:datastoreItem xmlns:ds="http://schemas.openxmlformats.org/officeDocument/2006/customXml" ds:itemID="{D5756B90-FEFC-4218-96CB-23DFA75F6443}"/>
</file>

<file path=customXml/itemProps2.xml><?xml version="1.0" encoding="utf-8"?>
<ds:datastoreItem xmlns:ds="http://schemas.openxmlformats.org/officeDocument/2006/customXml" ds:itemID="{58F8B07F-1FC0-4290-B714-3839454D1808}"/>
</file>

<file path=customXml/itemProps3.xml><?xml version="1.0" encoding="utf-8"?>
<ds:datastoreItem xmlns:ds="http://schemas.openxmlformats.org/officeDocument/2006/customXml" ds:itemID="{9FE5CB66-C9D4-4415-8925-DAAD010092A8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1117</Words>
  <Application>Microsoft Office PowerPoint</Application>
  <PresentationFormat>Breitbild</PresentationFormat>
  <Paragraphs>226</Paragraphs>
  <Slides>16</Slides>
  <Notes>14</Notes>
  <HiddenSlides>4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16</vt:i4>
      </vt:variant>
    </vt:vector>
  </HeadingPairs>
  <TitlesOfParts>
    <vt:vector size="20" baseType="lpstr">
      <vt:lpstr>Arial</vt:lpstr>
      <vt:lpstr>Calibri</vt:lpstr>
      <vt:lpstr>Calibri Light</vt:lpstr>
      <vt:lpstr>1_Office</vt:lpstr>
      <vt:lpstr>Lernstrecke 2: Unternehmen &amp; staatlicher Ordnungsrahmen</vt:lpstr>
      <vt:lpstr>Die Familien-Bäckerei Ströck</vt:lpstr>
      <vt:lpstr>Die Familien-Bäckerei Ströck</vt:lpstr>
      <vt:lpstr>Die Ziele eines Unternehmens</vt:lpstr>
      <vt:lpstr>Jetzt bist du gefragt!</vt:lpstr>
      <vt:lpstr>Umsatz, Kosten &amp; Gewinn</vt:lpstr>
      <vt:lpstr>Gewinn vs. Verlust</vt:lpstr>
      <vt:lpstr>Gewinn &amp; Verlust</vt:lpstr>
      <vt:lpstr>Arten von Kosten der Bäckerei</vt:lpstr>
      <vt:lpstr>Arten von Kosten</vt:lpstr>
      <vt:lpstr>Arten von Kosten – Setze ein!</vt:lpstr>
      <vt:lpstr>„Fixkosten-Peter“: Wen trifft der Verlust?</vt:lpstr>
      <vt:lpstr>Begriffsquartett</vt:lpstr>
      <vt:lpstr>Die Ziele eines Unternehmens</vt:lpstr>
      <vt:lpstr>Arten von Kosten einer Bäckerei</vt:lpstr>
      <vt:lpstr>Arten von Kosten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2025-07-25T07:55:29Z</dcterms:created>
  <dcterms:modified xsi:type="dcterms:W3CDTF">2025-07-25T07:55:37Z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ediaServiceImageTags">
    <vt:lpwstr/>
  </property>
  <property fmtid="{D5CDD505-2E9C-101B-9397-08002B2CF9AE}" pid="3" name="ContentTypeId">
    <vt:lpwstr>0x010100595324AF558A4644A44B7A3BBA3F768F</vt:lpwstr>
  </property>
</Properties>
</file>